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Alice" charset="1" panose="00000500000000000000"/>
      <p:regular r:id="rId30"/>
    </p:embeddedFont>
    <p:embeddedFont>
      <p:font typeface="Alice Bold" charset="1" panose="00000500000000000000"/>
      <p:regular r:id="rId31"/>
    </p:embeddedFont>
    <p:embeddedFont>
      <p:font typeface="Alice Italics" charset="1" panose="00000500000000000000"/>
      <p:regular r:id="rId32"/>
    </p:embeddedFont>
    <p:embeddedFont>
      <p:font typeface="Alice Bold Italic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1095557">
            <a:off x="-1236851" y="1871590"/>
            <a:ext cx="11271457" cy="10103866"/>
            <a:chOff x="0" y="0"/>
            <a:chExt cx="2968614" cy="2661100"/>
          </a:xfrm>
        </p:grpSpPr>
        <p:sp>
          <p:nvSpPr>
            <p:cNvPr name="Freeform 4" id="4"/>
            <p:cNvSpPr/>
            <p:nvPr/>
          </p:nvSpPr>
          <p:spPr>
            <a:xfrm flipH="false" flipV="false" rot="0">
              <a:off x="0" y="0"/>
              <a:ext cx="2968614" cy="2661101"/>
            </a:xfrm>
            <a:custGeom>
              <a:avLst/>
              <a:gdLst/>
              <a:ahLst/>
              <a:cxnLst/>
              <a:rect r="r" b="b" t="t" l="l"/>
              <a:pathLst>
                <a:path h="2661101" w="2968614">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cap="rnd">
              <a:noFill/>
              <a:prstDash val="solid"/>
              <a:round/>
            </a:ln>
          </p:spPr>
        </p:sp>
        <p:sp>
          <p:nvSpPr>
            <p:cNvPr name="TextBox 5" id="5"/>
            <p:cNvSpPr txBox="true"/>
            <p:nvPr/>
          </p:nvSpPr>
          <p:spPr>
            <a:xfrm>
              <a:off x="0" y="-38100"/>
              <a:ext cx="2968614" cy="26992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1083260">
            <a:off x="10288005" y="-1247143"/>
            <a:ext cx="9776444" cy="1009711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600" t="0" r="-3600"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grpSp>
        <p:nvGrpSpPr>
          <p:cNvPr name="Group 9" id="9"/>
          <p:cNvGrpSpPr/>
          <p:nvPr/>
        </p:nvGrpSpPr>
        <p:grpSpPr>
          <a:xfrm rot="-1095557">
            <a:off x="15489144" y="8626031"/>
            <a:ext cx="6117988" cy="2980629"/>
            <a:chOff x="0" y="0"/>
            <a:chExt cx="1611322" cy="785022"/>
          </a:xfrm>
        </p:grpSpPr>
        <p:sp>
          <p:nvSpPr>
            <p:cNvPr name="Freeform 10" id="10"/>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cap="rnd">
              <a:noFill/>
              <a:prstDash val="solid"/>
              <a:round/>
            </a:ln>
          </p:spPr>
        </p:sp>
        <p:sp>
          <p:nvSpPr>
            <p:cNvPr name="TextBox 11" id="11"/>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95557">
            <a:off x="-1725533" y="-998918"/>
            <a:ext cx="6117988" cy="2980629"/>
            <a:chOff x="0" y="0"/>
            <a:chExt cx="1611322" cy="785022"/>
          </a:xfrm>
        </p:grpSpPr>
        <p:sp>
          <p:nvSpPr>
            <p:cNvPr name="Freeform 13" id="13"/>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14" id="14"/>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61445" y="9138599"/>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1441217" y="-1441217"/>
            <a:ext cx="2882434" cy="2882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1" id="21"/>
          <p:cNvSpPr txBox="true"/>
          <p:nvPr/>
        </p:nvSpPr>
        <p:spPr>
          <a:xfrm rot="0">
            <a:off x="-221899" y="3801413"/>
            <a:ext cx="9854542" cy="3724458"/>
          </a:xfrm>
          <a:prstGeom prst="rect">
            <a:avLst/>
          </a:prstGeom>
        </p:spPr>
        <p:txBody>
          <a:bodyPr anchor="t" rtlCol="false" tIns="0" lIns="0" bIns="0" rIns="0">
            <a:spAutoFit/>
          </a:bodyPr>
          <a:lstStyle/>
          <a:p>
            <a:pPr algn="ctr">
              <a:lnSpc>
                <a:spcPts val="14040"/>
              </a:lnSpc>
            </a:pPr>
            <a:r>
              <a:rPr lang="en-US" sz="12764">
                <a:solidFill>
                  <a:srgbClr val="FFFFFF"/>
                </a:solidFill>
                <a:latin typeface="Poppins Ultra-Bold"/>
              </a:rPr>
              <a:t>CHROME </a:t>
            </a:r>
          </a:p>
          <a:p>
            <a:pPr algn="ctr">
              <a:lnSpc>
                <a:spcPts val="14040"/>
              </a:lnSpc>
            </a:pPr>
            <a:r>
              <a:rPr lang="en-US" sz="12764">
                <a:solidFill>
                  <a:srgbClr val="FFFFFF"/>
                </a:solidFill>
                <a:latin typeface="Poppins Ultra-Bold"/>
              </a:rPr>
              <a:t>OS</a:t>
            </a:r>
          </a:p>
        </p:txBody>
      </p:sp>
      <p:sp>
        <p:nvSpPr>
          <p:cNvPr name="TextBox 22" id="22"/>
          <p:cNvSpPr txBox="true"/>
          <p:nvPr/>
        </p:nvSpPr>
        <p:spPr>
          <a:xfrm rot="0">
            <a:off x="421861" y="7685483"/>
            <a:ext cx="3631010" cy="2184400"/>
          </a:xfrm>
          <a:prstGeom prst="rect">
            <a:avLst/>
          </a:prstGeom>
        </p:spPr>
        <p:txBody>
          <a:bodyPr anchor="t" rtlCol="false" tIns="0" lIns="0" bIns="0" rIns="0">
            <a:spAutoFit/>
          </a:bodyPr>
          <a:lstStyle/>
          <a:p>
            <a:pPr>
              <a:lnSpc>
                <a:spcPts val="3499"/>
              </a:lnSpc>
            </a:pPr>
            <a:r>
              <a:rPr lang="en-US" sz="2499">
                <a:solidFill>
                  <a:srgbClr val="000000"/>
                </a:solidFill>
                <a:latin typeface="Alice"/>
              </a:rPr>
              <a:t>Created by:</a:t>
            </a:r>
          </a:p>
          <a:p>
            <a:pPr>
              <a:lnSpc>
                <a:spcPts val="3499"/>
              </a:lnSpc>
            </a:pPr>
            <a:r>
              <a:rPr lang="en-US" sz="2499">
                <a:solidFill>
                  <a:srgbClr val="000000"/>
                </a:solidFill>
                <a:latin typeface="Alice"/>
              </a:rPr>
              <a:t>Sanyo Fonseca - 9896</a:t>
            </a:r>
          </a:p>
          <a:p>
            <a:pPr>
              <a:lnSpc>
                <a:spcPts val="3499"/>
              </a:lnSpc>
            </a:pPr>
            <a:r>
              <a:rPr lang="en-US" sz="2499">
                <a:solidFill>
                  <a:srgbClr val="000000"/>
                </a:solidFill>
                <a:latin typeface="Alice"/>
              </a:rPr>
              <a:t>Vedang Mirgal - 9918</a:t>
            </a:r>
          </a:p>
          <a:p>
            <a:pPr>
              <a:lnSpc>
                <a:spcPts val="3499"/>
              </a:lnSpc>
            </a:pPr>
            <a:r>
              <a:rPr lang="en-US" sz="2499">
                <a:solidFill>
                  <a:srgbClr val="000000"/>
                </a:solidFill>
                <a:latin typeface="Alice"/>
              </a:rPr>
              <a:t>Allan Monis - 9920</a:t>
            </a:r>
          </a:p>
          <a:p>
            <a:pPr>
              <a:lnSpc>
                <a:spcPts val="3499"/>
              </a:lnSpc>
            </a:pPr>
            <a:r>
              <a:rPr lang="en-US" sz="2499">
                <a:solidFill>
                  <a:srgbClr val="000000"/>
                </a:solidFill>
                <a:latin typeface="Alice"/>
              </a:rPr>
              <a:t>Hardik Murudi - 9921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1454027">
            <a:off x="14491900" y="7767985"/>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5" id="5"/>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371814">
            <a:off x="16316709" y="-1513277"/>
            <a:ext cx="6117988" cy="3226981"/>
            <a:chOff x="0" y="0"/>
            <a:chExt cx="1611322" cy="849904"/>
          </a:xfrm>
        </p:grpSpPr>
        <p:sp>
          <p:nvSpPr>
            <p:cNvPr name="Freeform 7" id="7"/>
            <p:cNvSpPr/>
            <p:nvPr/>
          </p:nvSpPr>
          <p:spPr>
            <a:xfrm flipH="false" flipV="false" rot="0">
              <a:off x="0" y="0"/>
              <a:ext cx="1611322" cy="849904"/>
            </a:xfrm>
            <a:custGeom>
              <a:avLst/>
              <a:gdLst/>
              <a:ahLst/>
              <a:cxnLst/>
              <a:rect r="r" b="b" t="t" l="l"/>
              <a:pathLst>
                <a:path h="849904" w="1611322">
                  <a:moveTo>
                    <a:pt x="126544" y="0"/>
                  </a:moveTo>
                  <a:lnTo>
                    <a:pt x="1484779" y="0"/>
                  </a:lnTo>
                  <a:cubicBezTo>
                    <a:pt x="1554667" y="0"/>
                    <a:pt x="1611322" y="56655"/>
                    <a:pt x="1611322" y="126544"/>
                  </a:cubicBezTo>
                  <a:lnTo>
                    <a:pt x="1611322" y="723361"/>
                  </a:lnTo>
                  <a:cubicBezTo>
                    <a:pt x="1611322" y="793249"/>
                    <a:pt x="1554667" y="849904"/>
                    <a:pt x="1484779" y="849904"/>
                  </a:cubicBezTo>
                  <a:lnTo>
                    <a:pt x="126544" y="849904"/>
                  </a:lnTo>
                  <a:cubicBezTo>
                    <a:pt x="92982" y="849904"/>
                    <a:pt x="60795" y="836572"/>
                    <a:pt x="37064" y="812841"/>
                  </a:cubicBezTo>
                  <a:cubicBezTo>
                    <a:pt x="13332" y="789109"/>
                    <a:pt x="0" y="756922"/>
                    <a:pt x="0" y="723361"/>
                  </a:cubicBezTo>
                  <a:lnTo>
                    <a:pt x="0" y="126544"/>
                  </a:lnTo>
                  <a:cubicBezTo>
                    <a:pt x="0" y="56655"/>
                    <a:pt x="56655" y="0"/>
                    <a:pt x="126544" y="0"/>
                  </a:cubicBezTo>
                  <a:close/>
                </a:path>
              </a:pathLst>
            </a:custGeom>
            <a:solidFill>
              <a:srgbClr val="CDBE8C"/>
            </a:solidFill>
            <a:ln cap="rnd">
              <a:noFill/>
              <a:prstDash val="solid"/>
              <a:round/>
            </a:ln>
          </p:spPr>
        </p:sp>
        <p:sp>
          <p:nvSpPr>
            <p:cNvPr name="TextBox 8" id="8"/>
            <p:cNvSpPr txBox="true"/>
            <p:nvPr/>
          </p:nvSpPr>
          <p:spPr>
            <a:xfrm>
              <a:off x="0" y="-38100"/>
              <a:ext cx="1611322" cy="88800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63039">
            <a:off x="15704609" y="885354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4953974" y="-1399262"/>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100746" y="478318"/>
            <a:ext cx="17651640" cy="1091239"/>
          </a:xfrm>
          <a:prstGeom prst="rect">
            <a:avLst/>
          </a:prstGeom>
        </p:spPr>
        <p:txBody>
          <a:bodyPr anchor="t" rtlCol="false" tIns="0" lIns="0" bIns="0" rIns="0">
            <a:spAutoFit/>
          </a:bodyPr>
          <a:lstStyle/>
          <a:p>
            <a:pPr algn="ctr">
              <a:lnSpc>
                <a:spcPts val="7824"/>
              </a:lnSpc>
            </a:pPr>
            <a:r>
              <a:rPr lang="en-US" sz="7113">
                <a:solidFill>
                  <a:srgbClr val="626953"/>
                </a:solidFill>
                <a:latin typeface="Poppins Ultra-Bold"/>
              </a:rPr>
              <a:t>CHROME OS / WINDOWS / MAC OS</a:t>
            </a:r>
          </a:p>
        </p:txBody>
      </p:sp>
      <p:sp>
        <p:nvSpPr>
          <p:cNvPr name="TextBox 14" id="14"/>
          <p:cNvSpPr txBox="true"/>
          <p:nvPr/>
        </p:nvSpPr>
        <p:spPr>
          <a:xfrm rot="0">
            <a:off x="1945825" y="1929706"/>
            <a:ext cx="6603089" cy="3730625"/>
          </a:xfrm>
          <a:prstGeom prst="rect">
            <a:avLst/>
          </a:prstGeom>
        </p:spPr>
        <p:txBody>
          <a:bodyPr anchor="t" rtlCol="false" tIns="0" lIns="0" bIns="0" rIns="0">
            <a:spAutoFit/>
          </a:bodyPr>
          <a:lstStyle/>
          <a:p>
            <a:pPr algn="ctr">
              <a:lnSpc>
                <a:spcPts val="4900"/>
              </a:lnSpc>
            </a:pPr>
            <a:r>
              <a:rPr lang="en-US" sz="3500">
                <a:solidFill>
                  <a:srgbClr val="626953"/>
                </a:solidFill>
                <a:latin typeface="Poppins Bold"/>
              </a:rPr>
              <a:t>CHROME OS</a:t>
            </a:r>
          </a:p>
          <a:p>
            <a:pPr marL="755651" indent="-377825" lvl="1">
              <a:lnSpc>
                <a:spcPts val="4900"/>
              </a:lnSpc>
              <a:buFont typeface="Arial"/>
              <a:buChar char="•"/>
            </a:pPr>
            <a:r>
              <a:rPr lang="en-US" sz="3500">
                <a:solidFill>
                  <a:srgbClr val="626953"/>
                </a:solidFill>
                <a:latin typeface="Poppins"/>
              </a:rPr>
              <a:t>Integrated with Google services and apps.</a:t>
            </a:r>
          </a:p>
          <a:p>
            <a:pPr marL="755651" indent="-377825" lvl="1">
              <a:lnSpc>
                <a:spcPts val="4900"/>
              </a:lnSpc>
              <a:buFont typeface="Arial"/>
              <a:buChar char="•"/>
            </a:pPr>
            <a:r>
              <a:rPr lang="en-US" sz="3500">
                <a:solidFill>
                  <a:srgbClr val="626953"/>
                </a:solidFill>
                <a:latin typeface="Poppins"/>
              </a:rPr>
              <a:t>Limited offline functionality, primarily web-based applications.</a:t>
            </a:r>
          </a:p>
        </p:txBody>
      </p:sp>
      <p:sp>
        <p:nvSpPr>
          <p:cNvPr name="TextBox 15" id="15"/>
          <p:cNvSpPr txBox="true"/>
          <p:nvPr/>
        </p:nvSpPr>
        <p:spPr>
          <a:xfrm rot="0">
            <a:off x="9702825" y="1929706"/>
            <a:ext cx="7054618" cy="3730625"/>
          </a:xfrm>
          <a:prstGeom prst="rect">
            <a:avLst/>
          </a:prstGeom>
        </p:spPr>
        <p:txBody>
          <a:bodyPr anchor="t" rtlCol="false" tIns="0" lIns="0" bIns="0" rIns="0">
            <a:spAutoFit/>
          </a:bodyPr>
          <a:lstStyle/>
          <a:p>
            <a:pPr algn="ctr">
              <a:lnSpc>
                <a:spcPts val="4900"/>
              </a:lnSpc>
            </a:pPr>
            <a:r>
              <a:rPr lang="en-US" sz="3500">
                <a:solidFill>
                  <a:srgbClr val="626953"/>
                </a:solidFill>
                <a:latin typeface="Poppins Bold"/>
              </a:rPr>
              <a:t>WINDOWS</a:t>
            </a:r>
          </a:p>
          <a:p>
            <a:pPr marL="755651" indent="-377825" lvl="1">
              <a:lnSpc>
                <a:spcPts val="4900"/>
              </a:lnSpc>
              <a:buFont typeface="Arial"/>
              <a:buChar char="•"/>
            </a:pPr>
            <a:r>
              <a:rPr lang="en-US" sz="3500">
                <a:solidFill>
                  <a:srgbClr val="626953"/>
                </a:solidFill>
                <a:latin typeface="Poppins"/>
              </a:rPr>
              <a:t>Supports a vast array of software and hardware.</a:t>
            </a:r>
          </a:p>
          <a:p>
            <a:pPr marL="755651" indent="-377825" lvl="1">
              <a:lnSpc>
                <a:spcPts val="4900"/>
              </a:lnSpc>
              <a:buFont typeface="Arial"/>
              <a:buChar char="•"/>
            </a:pPr>
            <a:r>
              <a:rPr lang="en-US" sz="3500">
                <a:solidFill>
                  <a:srgbClr val="626953"/>
                </a:solidFill>
                <a:latin typeface="Poppins"/>
              </a:rPr>
              <a:t>Known for its backward compatibility and gaming capabilities.</a:t>
            </a:r>
          </a:p>
        </p:txBody>
      </p:sp>
      <p:sp>
        <p:nvSpPr>
          <p:cNvPr name="TextBox 16" id="16"/>
          <p:cNvSpPr txBox="true"/>
          <p:nvPr/>
        </p:nvSpPr>
        <p:spPr>
          <a:xfrm rot="0">
            <a:off x="3457207" y="6687596"/>
            <a:ext cx="11373586" cy="3055210"/>
          </a:xfrm>
          <a:prstGeom prst="rect">
            <a:avLst/>
          </a:prstGeom>
        </p:spPr>
        <p:txBody>
          <a:bodyPr anchor="t" rtlCol="false" tIns="0" lIns="0" bIns="0" rIns="0">
            <a:spAutoFit/>
          </a:bodyPr>
          <a:lstStyle/>
          <a:p>
            <a:pPr algn="ctr">
              <a:lnSpc>
                <a:spcPts val="4852"/>
              </a:lnSpc>
            </a:pPr>
            <a:r>
              <a:rPr lang="en-US" sz="3466">
                <a:solidFill>
                  <a:srgbClr val="626953"/>
                </a:solidFill>
                <a:latin typeface="Poppins Bold"/>
              </a:rPr>
              <a:t>MAC OS</a:t>
            </a:r>
          </a:p>
          <a:p>
            <a:pPr marL="748341" indent="-374171" lvl="1">
              <a:lnSpc>
                <a:spcPts val="4852"/>
              </a:lnSpc>
              <a:buFont typeface="Arial"/>
              <a:buChar char="•"/>
            </a:pPr>
            <a:r>
              <a:rPr lang="en-US" sz="3466">
                <a:solidFill>
                  <a:srgbClr val="626953"/>
                </a:solidFill>
                <a:latin typeface="Poppins"/>
              </a:rPr>
              <a:t>Strong focus on creativity and productivity, with built-in tools like Final Cut Pro and Logic Pro.</a:t>
            </a:r>
          </a:p>
          <a:p>
            <a:pPr marL="748341" indent="-374171" lvl="1">
              <a:lnSpc>
                <a:spcPts val="4852"/>
              </a:lnSpc>
              <a:buFont typeface="Arial"/>
              <a:buChar char="•"/>
            </a:pPr>
            <a:r>
              <a:rPr lang="en-US" sz="3466">
                <a:solidFill>
                  <a:srgbClr val="626953"/>
                </a:solidFill>
                <a:latin typeface="Poppins"/>
              </a:rPr>
              <a:t>Known for its sleek design, user-friendly interface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32046" cy="10322930"/>
            <a:chOff x="0" y="0"/>
            <a:chExt cx="4880868" cy="2718796"/>
          </a:xfrm>
        </p:grpSpPr>
        <p:sp>
          <p:nvSpPr>
            <p:cNvPr name="Freeform 4" id="4"/>
            <p:cNvSpPr/>
            <p:nvPr/>
          </p:nvSpPr>
          <p:spPr>
            <a:xfrm flipH="false" flipV="false" rot="0">
              <a:off x="0" y="0"/>
              <a:ext cx="4880868" cy="2718796"/>
            </a:xfrm>
            <a:custGeom>
              <a:avLst/>
              <a:gdLst/>
              <a:ahLst/>
              <a:cxnLst/>
              <a:rect r="r" b="b" t="t" l="l"/>
              <a:pathLst>
                <a:path h="2718796" w="4880868">
                  <a:moveTo>
                    <a:pt x="0" y="0"/>
                  </a:moveTo>
                  <a:lnTo>
                    <a:pt x="4880868" y="0"/>
                  </a:lnTo>
                  <a:lnTo>
                    <a:pt x="4880868" y="2718796"/>
                  </a:lnTo>
                  <a:lnTo>
                    <a:pt x="0" y="2718796"/>
                  </a:lnTo>
                  <a:close/>
                </a:path>
              </a:pathLst>
            </a:custGeom>
            <a:solidFill>
              <a:srgbClr val="000000">
                <a:alpha val="40000"/>
              </a:srgbClr>
            </a:solidFill>
          </p:spPr>
        </p:sp>
        <p:sp>
          <p:nvSpPr>
            <p:cNvPr name="TextBox 5" id="5"/>
            <p:cNvSpPr txBox="true"/>
            <p:nvPr/>
          </p:nvSpPr>
          <p:spPr>
            <a:xfrm>
              <a:off x="0" y="-38100"/>
              <a:ext cx="4880868" cy="275689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45135" y="822250"/>
            <a:ext cx="12714165" cy="1543050"/>
            <a:chOff x="0" y="0"/>
            <a:chExt cx="3348587" cy="406400"/>
          </a:xfrm>
        </p:grpSpPr>
        <p:sp>
          <p:nvSpPr>
            <p:cNvPr name="Freeform 7" id="7"/>
            <p:cNvSpPr/>
            <p:nvPr/>
          </p:nvSpPr>
          <p:spPr>
            <a:xfrm flipH="false" flipV="false" rot="0">
              <a:off x="0" y="0"/>
              <a:ext cx="3348587" cy="406400"/>
            </a:xfrm>
            <a:custGeom>
              <a:avLst/>
              <a:gdLst/>
              <a:ahLst/>
              <a:cxnLst/>
              <a:rect r="r" b="b" t="t" l="l"/>
              <a:pathLst>
                <a:path h="406400" w="3348587">
                  <a:moveTo>
                    <a:pt x="36535" y="0"/>
                  </a:moveTo>
                  <a:lnTo>
                    <a:pt x="3312051" y="0"/>
                  </a:lnTo>
                  <a:cubicBezTo>
                    <a:pt x="3332229" y="0"/>
                    <a:pt x="3348587" y="16357"/>
                    <a:pt x="3348587" y="36535"/>
                  </a:cubicBezTo>
                  <a:lnTo>
                    <a:pt x="3348587" y="369865"/>
                  </a:lnTo>
                  <a:cubicBezTo>
                    <a:pt x="3348587" y="390043"/>
                    <a:pt x="3332229" y="406400"/>
                    <a:pt x="3312051" y="406400"/>
                  </a:cubicBezTo>
                  <a:lnTo>
                    <a:pt x="36535" y="406400"/>
                  </a:lnTo>
                  <a:cubicBezTo>
                    <a:pt x="16357" y="406400"/>
                    <a:pt x="0" y="390043"/>
                    <a:pt x="0" y="369865"/>
                  </a:cubicBezTo>
                  <a:lnTo>
                    <a:pt x="0" y="36535"/>
                  </a:lnTo>
                  <a:cubicBezTo>
                    <a:pt x="0" y="16357"/>
                    <a:pt x="16357" y="0"/>
                    <a:pt x="36535" y="0"/>
                  </a:cubicBezTo>
                  <a:close/>
                </a:path>
              </a:pathLst>
            </a:custGeom>
            <a:solidFill>
              <a:srgbClr val="FFFFFF"/>
            </a:solidFill>
            <a:ln cap="rnd">
              <a:noFill/>
              <a:prstDash val="solid"/>
              <a:round/>
            </a:ln>
          </p:spPr>
        </p:sp>
        <p:sp>
          <p:nvSpPr>
            <p:cNvPr name="TextBox 8" id="8"/>
            <p:cNvSpPr txBox="true"/>
            <p:nvPr/>
          </p:nvSpPr>
          <p:spPr>
            <a:xfrm>
              <a:off x="0" y="-38100"/>
              <a:ext cx="3348587" cy="444500"/>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759832" y="822250"/>
            <a:ext cx="7032869" cy="7263547"/>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422" t="0" r="-27422"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2" id="12"/>
          <p:cNvGrpSpPr/>
          <p:nvPr/>
        </p:nvGrpSpPr>
        <p:grpSpPr>
          <a:xfrm rot="0">
            <a:off x="-1017470" y="7746997"/>
            <a:ext cx="3554604" cy="35546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5" id="15"/>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6426946" y="-887681"/>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9" id="19"/>
          <p:cNvGrpSpPr/>
          <p:nvPr/>
        </p:nvGrpSpPr>
        <p:grpSpPr>
          <a:xfrm rot="0">
            <a:off x="7897455" y="1022241"/>
            <a:ext cx="9970707" cy="7932077"/>
            <a:chOff x="0" y="0"/>
            <a:chExt cx="13294276" cy="10576102"/>
          </a:xfrm>
        </p:grpSpPr>
        <p:sp>
          <p:nvSpPr>
            <p:cNvPr name="TextBox 20" id="20"/>
            <p:cNvSpPr txBox="true"/>
            <p:nvPr/>
          </p:nvSpPr>
          <p:spPr>
            <a:xfrm rot="0">
              <a:off x="0" y="2057577"/>
              <a:ext cx="13294276" cy="8518525"/>
            </a:xfrm>
            <a:prstGeom prst="rect">
              <a:avLst/>
            </a:prstGeom>
          </p:spPr>
          <p:txBody>
            <a:bodyPr anchor="t" rtlCol="false" tIns="0" lIns="0" bIns="0" rIns="0">
              <a:spAutoFit/>
            </a:bodyPr>
            <a:lstStyle/>
            <a:p>
              <a:pPr>
                <a:lnSpc>
                  <a:spcPts val="4200"/>
                </a:lnSpc>
              </a:pPr>
              <a:r>
                <a:rPr lang="en-US" sz="3000">
                  <a:solidFill>
                    <a:srgbClr val="FFFFFF"/>
                  </a:solidFill>
                  <a:latin typeface="Poppins Semi-Bold"/>
                </a:rPr>
                <a:t>Chrome OS stands out for its speed, simplicity, and security, thriving on an open-source foundation that encourages innovation. It’s designed for efficiency, seamlessly integrating with Google services and supporting Android apps, making it ideal for users and organizations focused on web-based applications.</a:t>
              </a:r>
            </a:p>
            <a:p>
              <a:pPr>
                <a:lnSpc>
                  <a:spcPts val="4200"/>
                </a:lnSpc>
              </a:pPr>
              <a:r>
                <a:rPr lang="en-US" sz="3000">
                  <a:solidFill>
                    <a:srgbClr val="FFFFFF"/>
                  </a:solidFill>
                  <a:latin typeface="Poppins Semi-Bold"/>
                </a:rPr>
                <a:t>With its focus on cloud computing and accessibility on diverse hardware, Chrome OS is a cost-effective, user-friendly choice for digital inclusivity and continuous advancement in computing technology.</a:t>
              </a:r>
            </a:p>
          </p:txBody>
        </p:sp>
        <p:sp>
          <p:nvSpPr>
            <p:cNvPr name="TextBox 21" id="21"/>
            <p:cNvSpPr txBox="true"/>
            <p:nvPr/>
          </p:nvSpPr>
          <p:spPr>
            <a:xfrm rot="0">
              <a:off x="2090656" y="0"/>
              <a:ext cx="7811574" cy="1296682"/>
            </a:xfrm>
            <a:prstGeom prst="rect">
              <a:avLst/>
            </a:prstGeom>
          </p:spPr>
          <p:txBody>
            <a:bodyPr anchor="t" rtlCol="false" tIns="0" lIns="0" bIns="0" rIns="0">
              <a:spAutoFit/>
            </a:bodyPr>
            <a:lstStyle/>
            <a:p>
              <a:pPr>
                <a:lnSpc>
                  <a:spcPts val="7019"/>
                </a:lnSpc>
              </a:pPr>
              <a:r>
                <a:rPr lang="en-US" sz="6381">
                  <a:solidFill>
                    <a:srgbClr val="626953"/>
                  </a:solidFill>
                  <a:latin typeface="Poppins Bold"/>
                </a:rPr>
                <a:t>Conclusion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789" t="0" r="-15789" b="0"/>
            </a:stretch>
          </a:blipFill>
        </p:spPr>
      </p:sp>
      <p:grpSp>
        <p:nvGrpSpPr>
          <p:cNvPr name="Group 3" id="3"/>
          <p:cNvGrpSpPr/>
          <p:nvPr/>
        </p:nvGrpSpPr>
        <p:grpSpPr>
          <a:xfrm rot="0">
            <a:off x="-101833" y="0"/>
            <a:ext cx="18389833" cy="10287000"/>
            <a:chOff x="0" y="0"/>
            <a:chExt cx="4843413" cy="2709333"/>
          </a:xfrm>
        </p:grpSpPr>
        <p:sp>
          <p:nvSpPr>
            <p:cNvPr name="Freeform 4" id="4"/>
            <p:cNvSpPr/>
            <p:nvPr/>
          </p:nvSpPr>
          <p:spPr>
            <a:xfrm flipH="false" flipV="false" rot="0">
              <a:off x="0" y="0"/>
              <a:ext cx="4843413" cy="2709333"/>
            </a:xfrm>
            <a:custGeom>
              <a:avLst/>
              <a:gdLst/>
              <a:ahLst/>
              <a:cxnLst/>
              <a:rect r="r" b="b" t="t" l="l"/>
              <a:pathLst>
                <a:path h="2709333" w="4843413">
                  <a:moveTo>
                    <a:pt x="0" y="0"/>
                  </a:moveTo>
                  <a:lnTo>
                    <a:pt x="4843413" y="0"/>
                  </a:lnTo>
                  <a:lnTo>
                    <a:pt x="4843413" y="2709333"/>
                  </a:lnTo>
                  <a:lnTo>
                    <a:pt x="0" y="2709333"/>
                  </a:lnTo>
                  <a:close/>
                </a:path>
              </a:pathLst>
            </a:custGeom>
            <a:solidFill>
              <a:srgbClr val="2C2B25">
                <a:alpha val="40000"/>
              </a:srgbClr>
            </a:solidFill>
          </p:spPr>
        </p:sp>
        <p:sp>
          <p:nvSpPr>
            <p:cNvPr name="TextBox 5" id="5"/>
            <p:cNvSpPr txBox="true"/>
            <p:nvPr/>
          </p:nvSpPr>
          <p:spPr>
            <a:xfrm>
              <a:off x="0" y="-38100"/>
              <a:ext cx="484341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95557">
            <a:off x="-968248" y="3542993"/>
            <a:ext cx="11271457" cy="8389298"/>
            <a:chOff x="0" y="0"/>
            <a:chExt cx="2968614" cy="2209527"/>
          </a:xfrm>
        </p:grpSpPr>
        <p:sp>
          <p:nvSpPr>
            <p:cNvPr name="Freeform 7" id="7"/>
            <p:cNvSpPr/>
            <p:nvPr/>
          </p:nvSpPr>
          <p:spPr>
            <a:xfrm flipH="false" flipV="false" rot="0">
              <a:off x="0" y="0"/>
              <a:ext cx="2968614" cy="2209527"/>
            </a:xfrm>
            <a:custGeom>
              <a:avLst/>
              <a:gdLst/>
              <a:ahLst/>
              <a:cxnLst/>
              <a:rect r="r" b="b" t="t" l="l"/>
              <a:pathLst>
                <a:path h="2209527" w="2968614">
                  <a:moveTo>
                    <a:pt x="68686" y="0"/>
                  </a:moveTo>
                  <a:lnTo>
                    <a:pt x="2899928" y="0"/>
                  </a:lnTo>
                  <a:cubicBezTo>
                    <a:pt x="2918145" y="0"/>
                    <a:pt x="2935616" y="7237"/>
                    <a:pt x="2948497" y="20118"/>
                  </a:cubicBezTo>
                  <a:cubicBezTo>
                    <a:pt x="2961378" y="32999"/>
                    <a:pt x="2968614" y="50469"/>
                    <a:pt x="2968614" y="68686"/>
                  </a:cubicBezTo>
                  <a:lnTo>
                    <a:pt x="2968614" y="2140841"/>
                  </a:lnTo>
                  <a:cubicBezTo>
                    <a:pt x="2968614" y="2178775"/>
                    <a:pt x="2937863" y="2209527"/>
                    <a:pt x="2899928" y="2209527"/>
                  </a:cubicBezTo>
                  <a:lnTo>
                    <a:pt x="68686" y="2209527"/>
                  </a:lnTo>
                  <a:cubicBezTo>
                    <a:pt x="30752" y="2209527"/>
                    <a:pt x="0" y="2178775"/>
                    <a:pt x="0" y="2140841"/>
                  </a:cubicBezTo>
                  <a:lnTo>
                    <a:pt x="0" y="68686"/>
                  </a:lnTo>
                  <a:cubicBezTo>
                    <a:pt x="0" y="30752"/>
                    <a:pt x="30752" y="0"/>
                    <a:pt x="68686" y="0"/>
                  </a:cubicBezTo>
                  <a:close/>
                </a:path>
              </a:pathLst>
            </a:custGeom>
            <a:solidFill>
              <a:srgbClr val="CDBE8C"/>
            </a:solidFill>
            <a:ln cap="rnd">
              <a:noFill/>
              <a:prstDash val="solid"/>
              <a:round/>
            </a:ln>
          </p:spPr>
        </p:sp>
        <p:sp>
          <p:nvSpPr>
            <p:cNvPr name="TextBox 8" id="8"/>
            <p:cNvSpPr txBox="true"/>
            <p:nvPr/>
          </p:nvSpPr>
          <p:spPr>
            <a:xfrm>
              <a:off x="0" y="-38100"/>
              <a:ext cx="2968614" cy="224762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095557">
            <a:off x="15703109" y="8113786"/>
            <a:ext cx="6117988" cy="4346428"/>
            <a:chOff x="0" y="0"/>
            <a:chExt cx="1611322" cy="1144738"/>
          </a:xfrm>
        </p:grpSpPr>
        <p:sp>
          <p:nvSpPr>
            <p:cNvPr name="Freeform 10" id="10"/>
            <p:cNvSpPr/>
            <p:nvPr/>
          </p:nvSpPr>
          <p:spPr>
            <a:xfrm flipH="false" flipV="false" rot="0">
              <a:off x="0" y="0"/>
              <a:ext cx="1611322" cy="1144738"/>
            </a:xfrm>
            <a:custGeom>
              <a:avLst/>
              <a:gdLst/>
              <a:ahLst/>
              <a:cxnLst/>
              <a:rect r="r" b="b" t="t" l="l"/>
              <a:pathLst>
                <a:path h="1144738" w="1611322">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sp>
        <p:sp>
          <p:nvSpPr>
            <p:cNvPr name="TextBox 11" id="11"/>
            <p:cNvSpPr txBox="true"/>
            <p:nvPr/>
          </p:nvSpPr>
          <p:spPr>
            <a:xfrm>
              <a:off x="0" y="-38100"/>
              <a:ext cx="1611322" cy="118283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95557">
            <a:off x="-1939498" y="-448016"/>
            <a:ext cx="6117988" cy="4346428"/>
            <a:chOff x="0" y="0"/>
            <a:chExt cx="1611322" cy="1144738"/>
          </a:xfrm>
        </p:grpSpPr>
        <p:sp>
          <p:nvSpPr>
            <p:cNvPr name="Freeform 13" id="13"/>
            <p:cNvSpPr/>
            <p:nvPr/>
          </p:nvSpPr>
          <p:spPr>
            <a:xfrm flipH="false" flipV="false" rot="0">
              <a:off x="0" y="0"/>
              <a:ext cx="1611322" cy="1144738"/>
            </a:xfrm>
            <a:custGeom>
              <a:avLst/>
              <a:gdLst/>
              <a:ahLst/>
              <a:cxnLst/>
              <a:rect r="r" b="b" t="t" l="l"/>
              <a:pathLst>
                <a:path h="1144738" w="1611322">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sp>
        <p:sp>
          <p:nvSpPr>
            <p:cNvPr name="TextBox 14" id="14"/>
            <p:cNvSpPr txBox="true"/>
            <p:nvPr/>
          </p:nvSpPr>
          <p:spPr>
            <a:xfrm>
              <a:off x="0" y="-38100"/>
              <a:ext cx="1611322" cy="118283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551117" y="9258300"/>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1441217" y="441099"/>
            <a:ext cx="2882434" cy="2882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21" id="21"/>
          <p:cNvSpPr/>
          <p:nvPr/>
        </p:nvSpPr>
        <p:spPr>
          <a:xfrm flipH="false" flipV="false" rot="0">
            <a:off x="1028700"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5400000">
            <a:off x="6769293" y="8214288"/>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286336" y="5399653"/>
            <a:ext cx="9844997" cy="1676236"/>
          </a:xfrm>
          <a:prstGeom prst="rect">
            <a:avLst/>
          </a:prstGeom>
        </p:spPr>
        <p:txBody>
          <a:bodyPr anchor="t" rtlCol="false" tIns="0" lIns="0" bIns="0" rIns="0">
            <a:spAutoFit/>
          </a:bodyPr>
          <a:lstStyle/>
          <a:p>
            <a:pPr>
              <a:lnSpc>
                <a:spcPts val="12120"/>
              </a:lnSpc>
            </a:pPr>
            <a:r>
              <a:rPr lang="en-US" sz="11018">
                <a:solidFill>
                  <a:srgbClr val="FFFFFF"/>
                </a:solidFill>
                <a:latin typeface="Poppins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1454027">
            <a:off x="15641544" y="8259476"/>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5" id="5"/>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54027">
            <a:off x="-3649881" y="-461615"/>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sp>
        <p:sp>
          <p:nvSpPr>
            <p:cNvPr name="TextBox 8" id="8"/>
            <p:cNvSpPr txBox="true"/>
            <p:nvPr/>
          </p:nvSpPr>
          <p:spPr>
            <a:xfrm>
              <a:off x="0" y="-38100"/>
              <a:ext cx="1611322" cy="82312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41217" y="266297"/>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838793" y="1062989"/>
            <a:ext cx="16420507" cy="6102675"/>
            <a:chOff x="0" y="0"/>
            <a:chExt cx="21894009" cy="8136900"/>
          </a:xfrm>
        </p:grpSpPr>
        <p:sp>
          <p:nvSpPr>
            <p:cNvPr name="TextBox 13" id="13"/>
            <p:cNvSpPr txBox="true"/>
            <p:nvPr/>
          </p:nvSpPr>
          <p:spPr>
            <a:xfrm rot="0">
              <a:off x="0" y="2628589"/>
              <a:ext cx="21894009" cy="5508311"/>
            </a:xfrm>
            <a:prstGeom prst="rect">
              <a:avLst/>
            </a:prstGeom>
          </p:spPr>
          <p:txBody>
            <a:bodyPr anchor="t" rtlCol="false" tIns="0" lIns="0" bIns="0" rIns="0">
              <a:spAutoFit/>
            </a:bodyPr>
            <a:lstStyle/>
            <a:p>
              <a:pPr>
                <a:lnSpc>
                  <a:spcPts val="5528"/>
                </a:lnSpc>
              </a:pPr>
              <a:r>
                <a:rPr lang="en-US" sz="3590">
                  <a:solidFill>
                    <a:srgbClr val="626953"/>
                  </a:solidFill>
                  <a:latin typeface="Poppins"/>
                </a:rPr>
                <a:t>Chrome OS is a lightweight, cloud-centric operating system developed by Google, designed primarily for Chromebooks. It revolves around the Chrome browser, emphasizing speed, simplicity, and security. With seamless integration of Google services and web applications, Chrome OS offers a user-friendly experience ideal for browsing, productivity, and education, relying on cloud storage and web-based tools.</a:t>
              </a:r>
            </a:p>
          </p:txBody>
        </p:sp>
        <p:sp>
          <p:nvSpPr>
            <p:cNvPr name="TextBox 14" id="14"/>
            <p:cNvSpPr txBox="true"/>
            <p:nvPr/>
          </p:nvSpPr>
          <p:spPr>
            <a:xfrm rot="0">
              <a:off x="5429369" y="0"/>
              <a:ext cx="11288480" cy="1718733"/>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INTRODUCTION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0">
            <a:off x="13121664" y="-1697652"/>
            <a:ext cx="4867909" cy="9735818"/>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13235095" y="-1394590"/>
            <a:ext cx="4641047" cy="9282094"/>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48524" t="0" r="-188317" b="0"/>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9" id="9"/>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465200" y="8711612"/>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3" id="13"/>
          <p:cNvGrpSpPr/>
          <p:nvPr/>
        </p:nvGrpSpPr>
        <p:grpSpPr>
          <a:xfrm rot="0">
            <a:off x="113431" y="1028700"/>
            <a:ext cx="12439484" cy="7687730"/>
            <a:chOff x="0" y="0"/>
            <a:chExt cx="16585978" cy="10250307"/>
          </a:xfrm>
        </p:grpSpPr>
        <p:sp>
          <p:nvSpPr>
            <p:cNvPr name="TextBox 14" id="14"/>
            <p:cNvSpPr txBox="true"/>
            <p:nvPr/>
          </p:nvSpPr>
          <p:spPr>
            <a:xfrm rot="0">
              <a:off x="1220359" y="0"/>
              <a:ext cx="12680567" cy="914408"/>
            </a:xfrm>
            <a:prstGeom prst="rect">
              <a:avLst/>
            </a:prstGeom>
          </p:spPr>
          <p:txBody>
            <a:bodyPr anchor="t" rtlCol="false" tIns="0" lIns="0" bIns="0" rIns="0">
              <a:spAutoFit/>
            </a:bodyPr>
            <a:lstStyle/>
            <a:p>
              <a:pPr>
                <a:lnSpc>
                  <a:spcPts val="4950"/>
                </a:lnSpc>
              </a:pPr>
              <a:r>
                <a:rPr lang="en-US" sz="4500">
                  <a:solidFill>
                    <a:srgbClr val="626953"/>
                  </a:solidFill>
                  <a:latin typeface="Poppins Ultra-Bold"/>
                </a:rPr>
                <a:t>ARCHITECTURE OF CHROME OS</a:t>
              </a:r>
            </a:p>
          </p:txBody>
        </p:sp>
        <p:sp>
          <p:nvSpPr>
            <p:cNvPr name="TextBox 15" id="15"/>
            <p:cNvSpPr txBox="true"/>
            <p:nvPr/>
          </p:nvSpPr>
          <p:spPr>
            <a:xfrm rot="0">
              <a:off x="0" y="1418621"/>
              <a:ext cx="16585978" cy="1499605"/>
            </a:xfrm>
            <a:prstGeom prst="rect">
              <a:avLst/>
            </a:prstGeom>
          </p:spPr>
          <p:txBody>
            <a:bodyPr anchor="t" rtlCol="false" tIns="0" lIns="0" bIns="0" rIns="0">
              <a:spAutoFit/>
            </a:bodyPr>
            <a:lstStyle/>
            <a:p>
              <a:pPr algn="ctr">
                <a:lnSpc>
                  <a:spcPts val="4552"/>
                </a:lnSpc>
              </a:pPr>
              <a:r>
                <a:rPr lang="en-US" sz="3251">
                  <a:solidFill>
                    <a:srgbClr val="626953"/>
                  </a:solidFill>
                  <a:latin typeface="Poppins"/>
                </a:rPr>
                <a:t>Its architecture revolves around the Linux kernel, with the Chrome browser serving as the primary interface.</a:t>
              </a:r>
            </a:p>
          </p:txBody>
        </p:sp>
        <p:sp>
          <p:nvSpPr>
            <p:cNvPr name="TextBox 16" id="16"/>
            <p:cNvSpPr txBox="true"/>
            <p:nvPr/>
          </p:nvSpPr>
          <p:spPr>
            <a:xfrm rot="0">
              <a:off x="0" y="3416701"/>
              <a:ext cx="16585978" cy="6833605"/>
            </a:xfrm>
            <a:prstGeom prst="rect">
              <a:avLst/>
            </a:prstGeom>
          </p:spPr>
          <p:txBody>
            <a:bodyPr anchor="t" rtlCol="false" tIns="0" lIns="0" bIns="0" rIns="0">
              <a:spAutoFit/>
            </a:bodyPr>
            <a:lstStyle/>
            <a:p>
              <a:pPr marL="702013" indent="-351006" lvl="1">
                <a:lnSpc>
                  <a:spcPts val="4552"/>
                </a:lnSpc>
                <a:buFont typeface="Arial"/>
                <a:buChar char="•"/>
              </a:pPr>
              <a:r>
                <a:rPr lang="en-US" sz="3251">
                  <a:solidFill>
                    <a:srgbClr val="626953"/>
                  </a:solidFill>
                  <a:latin typeface="Poppins Bold"/>
                </a:rPr>
                <a:t>Linux kernel: </a:t>
              </a:r>
              <a:r>
                <a:rPr lang="en-US" sz="3251">
                  <a:solidFill>
                    <a:srgbClr val="626953"/>
                  </a:solidFill>
                  <a:latin typeface="Poppins"/>
                </a:rPr>
                <a:t>Core OS operations, hardware communication, and resource management.</a:t>
              </a:r>
            </a:p>
            <a:p>
              <a:pPr marL="702013" indent="-351006" lvl="1">
                <a:lnSpc>
                  <a:spcPts val="4552"/>
                </a:lnSpc>
                <a:buFont typeface="Arial"/>
                <a:buChar char="•"/>
              </a:pPr>
              <a:r>
                <a:rPr lang="en-US" sz="3251">
                  <a:solidFill>
                    <a:srgbClr val="626953"/>
                  </a:solidFill>
                  <a:latin typeface="Poppins Bold"/>
                </a:rPr>
                <a:t>Chrome Browser: </a:t>
              </a:r>
              <a:r>
                <a:rPr lang="en-US" sz="3251">
                  <a:solidFill>
                    <a:srgbClr val="626953"/>
                  </a:solidFill>
                  <a:latin typeface="Poppins"/>
                </a:rPr>
                <a:t>User interface, web browsing, application execution, and content rendering.</a:t>
              </a:r>
            </a:p>
            <a:p>
              <a:pPr marL="702013" indent="-351006" lvl="1">
                <a:lnSpc>
                  <a:spcPts val="4552"/>
                </a:lnSpc>
                <a:buFont typeface="Arial"/>
                <a:buChar char="•"/>
              </a:pPr>
              <a:r>
                <a:rPr lang="en-US" sz="3251">
                  <a:solidFill>
                    <a:srgbClr val="626953"/>
                  </a:solidFill>
                  <a:latin typeface="Poppins Bold"/>
                </a:rPr>
                <a:t>Component Framework: </a:t>
              </a:r>
              <a:r>
                <a:rPr lang="en-US" sz="3251">
                  <a:solidFill>
                    <a:srgbClr val="626953"/>
                  </a:solidFill>
                  <a:latin typeface="Poppins"/>
                </a:rPr>
                <a:t>Bridges browser with hardware for seamless functionality and compatibility.</a:t>
              </a:r>
            </a:p>
            <a:p>
              <a:pPr marL="702013" indent="-351006" lvl="1">
                <a:lnSpc>
                  <a:spcPts val="4552"/>
                </a:lnSpc>
                <a:buFont typeface="Arial"/>
                <a:buChar char="•"/>
              </a:pPr>
              <a:r>
                <a:rPr lang="en-US" sz="3251">
                  <a:solidFill>
                    <a:srgbClr val="626953"/>
                  </a:solidFill>
                  <a:latin typeface="Poppins Bold"/>
                </a:rPr>
                <a:t>Security Features: </a:t>
              </a:r>
              <a:r>
                <a:rPr lang="en-US" sz="3251">
                  <a:solidFill>
                    <a:srgbClr val="626953"/>
                  </a:solidFill>
                  <a:latin typeface="Poppins"/>
                </a:rPr>
                <a:t> Isolation of processes, regular updates, and secure boot process.</a:t>
              </a:r>
            </a:p>
            <a:p>
              <a:pPr algn="just">
                <a:lnSpc>
                  <a:spcPts val="4552"/>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65200" y="8711612"/>
            <a:ext cx="2882434" cy="288243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7" id="7"/>
          <p:cNvSpPr/>
          <p:nvPr/>
        </p:nvSpPr>
        <p:spPr>
          <a:xfrm flipH="false" flipV="false" rot="0">
            <a:off x="827302" y="1956655"/>
            <a:ext cx="16633396" cy="6951538"/>
          </a:xfrm>
          <a:custGeom>
            <a:avLst/>
            <a:gdLst/>
            <a:ahLst/>
            <a:cxnLst/>
            <a:rect r="r" b="b" t="t" l="l"/>
            <a:pathLst>
              <a:path h="6951538" w="16633396">
                <a:moveTo>
                  <a:pt x="0" y="0"/>
                </a:moveTo>
                <a:lnTo>
                  <a:pt x="16633396" y="0"/>
                </a:lnTo>
                <a:lnTo>
                  <a:pt x="16633396" y="6951538"/>
                </a:lnTo>
                <a:lnTo>
                  <a:pt x="0" y="6951538"/>
                </a:lnTo>
                <a:lnTo>
                  <a:pt x="0" y="0"/>
                </a:lnTo>
                <a:close/>
              </a:path>
            </a:pathLst>
          </a:custGeom>
          <a:blipFill>
            <a:blip r:embed="rId5"/>
            <a:stretch>
              <a:fillRect l="0" t="0" r="0" b="0"/>
            </a:stretch>
          </a:blipFill>
        </p:spPr>
      </p:sp>
      <p:sp>
        <p:nvSpPr>
          <p:cNvPr name="TextBox 8" id="8"/>
          <p:cNvSpPr txBox="true"/>
          <p:nvPr/>
        </p:nvSpPr>
        <p:spPr>
          <a:xfrm rot="0">
            <a:off x="4388787" y="1028700"/>
            <a:ext cx="9510425" cy="685806"/>
          </a:xfrm>
          <a:prstGeom prst="rect">
            <a:avLst/>
          </a:prstGeom>
        </p:spPr>
        <p:txBody>
          <a:bodyPr anchor="t" rtlCol="false" tIns="0" lIns="0" bIns="0" rIns="0">
            <a:spAutoFit/>
          </a:bodyPr>
          <a:lstStyle/>
          <a:p>
            <a:pPr>
              <a:lnSpc>
                <a:spcPts val="4950"/>
              </a:lnSpc>
            </a:pPr>
            <a:r>
              <a:rPr lang="en-US" sz="4500">
                <a:solidFill>
                  <a:srgbClr val="626953"/>
                </a:solidFill>
                <a:latin typeface="Poppins Ultra-Bold"/>
              </a:rPr>
              <a:t>ARCHITECTURE OF CHROME 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16608406" y="2242261"/>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61751" b="0"/>
            </a:stretch>
          </a:blipFill>
        </p:spPr>
      </p:sp>
      <p:grpSp>
        <p:nvGrpSpPr>
          <p:cNvPr name="Group 4" id="4"/>
          <p:cNvGrpSpPr/>
          <p:nvPr/>
        </p:nvGrpSpPr>
        <p:grpSpPr>
          <a:xfrm rot="0">
            <a:off x="-1441217" y="-860402"/>
            <a:ext cx="2882434" cy="288243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7" id="7"/>
          <p:cNvGrpSpPr/>
          <p:nvPr/>
        </p:nvGrpSpPr>
        <p:grpSpPr>
          <a:xfrm rot="0">
            <a:off x="7702782" y="-3123713"/>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0" id="10"/>
          <p:cNvGrpSpPr/>
          <p:nvPr/>
        </p:nvGrpSpPr>
        <p:grpSpPr>
          <a:xfrm rot="0">
            <a:off x="-1" y="0"/>
            <a:ext cx="18288000" cy="4608337"/>
            <a:chOff x="0" y="0"/>
            <a:chExt cx="36921307" cy="9303687"/>
          </a:xfrm>
        </p:grpSpPr>
        <p:sp>
          <p:nvSpPr>
            <p:cNvPr name="Freeform 11" id="11"/>
            <p:cNvSpPr/>
            <p:nvPr/>
          </p:nvSpPr>
          <p:spPr>
            <a:xfrm flipH="false" flipV="false" rot="0">
              <a:off x="0" y="0"/>
              <a:ext cx="36921306" cy="9303687"/>
            </a:xfrm>
            <a:custGeom>
              <a:avLst/>
              <a:gdLst/>
              <a:ahLst/>
              <a:cxnLst/>
              <a:rect r="r" b="b" t="t" l="l"/>
              <a:pathLst>
                <a:path h="9303687" w="36921306">
                  <a:moveTo>
                    <a:pt x="36921306" y="223110"/>
                  </a:moveTo>
                  <a:lnTo>
                    <a:pt x="36921306" y="9080577"/>
                  </a:lnTo>
                  <a:cubicBezTo>
                    <a:pt x="36921306" y="9203845"/>
                    <a:pt x="36644554" y="9303687"/>
                    <a:pt x="36302860" y="9303687"/>
                  </a:cubicBezTo>
                  <a:lnTo>
                    <a:pt x="618447" y="9303687"/>
                  </a:lnTo>
                  <a:cubicBezTo>
                    <a:pt x="276755" y="9303687"/>
                    <a:pt x="0" y="9203845"/>
                    <a:pt x="0" y="9080577"/>
                  </a:cubicBezTo>
                  <a:lnTo>
                    <a:pt x="0" y="223110"/>
                  </a:lnTo>
                  <a:cubicBezTo>
                    <a:pt x="0" y="99842"/>
                    <a:pt x="276755" y="0"/>
                    <a:pt x="618447" y="0"/>
                  </a:cubicBezTo>
                  <a:lnTo>
                    <a:pt x="36302860" y="0"/>
                  </a:lnTo>
                  <a:cubicBezTo>
                    <a:pt x="36644554" y="0"/>
                    <a:pt x="36921306" y="99842"/>
                    <a:pt x="36921306" y="223110"/>
                  </a:cubicBezTo>
                  <a:close/>
                </a:path>
              </a:pathLst>
            </a:custGeom>
            <a:blipFill>
              <a:blip r:embed="rId5"/>
              <a:stretch>
                <a:fillRect l="0" t="-53463" r="0" b="-53463"/>
              </a:stretch>
            </a:blipFill>
          </p:spPr>
        </p:sp>
      </p:grpSp>
      <p:grpSp>
        <p:nvGrpSpPr>
          <p:cNvPr name="Group 12" id="12"/>
          <p:cNvGrpSpPr/>
          <p:nvPr/>
        </p:nvGrpSpPr>
        <p:grpSpPr>
          <a:xfrm rot="0">
            <a:off x="-3082384" y="3065287"/>
            <a:ext cx="12896237" cy="1543050"/>
            <a:chOff x="0" y="0"/>
            <a:chExt cx="3396540" cy="406400"/>
          </a:xfrm>
        </p:grpSpPr>
        <p:sp>
          <p:nvSpPr>
            <p:cNvPr name="Freeform 13" id="13"/>
            <p:cNvSpPr/>
            <p:nvPr/>
          </p:nvSpPr>
          <p:spPr>
            <a:xfrm flipH="false" flipV="false" rot="0">
              <a:off x="0" y="0"/>
              <a:ext cx="3396540" cy="406400"/>
            </a:xfrm>
            <a:custGeom>
              <a:avLst/>
              <a:gdLst/>
              <a:ahLst/>
              <a:cxnLst/>
              <a:rect r="r" b="b" t="t" l="l"/>
              <a:pathLst>
                <a:path h="406400" w="3396540">
                  <a:moveTo>
                    <a:pt x="36019" y="0"/>
                  </a:moveTo>
                  <a:lnTo>
                    <a:pt x="3360520" y="0"/>
                  </a:lnTo>
                  <a:cubicBezTo>
                    <a:pt x="3370073" y="0"/>
                    <a:pt x="3379235" y="3795"/>
                    <a:pt x="3385990" y="10550"/>
                  </a:cubicBezTo>
                  <a:cubicBezTo>
                    <a:pt x="3392745" y="17305"/>
                    <a:pt x="3396540" y="26466"/>
                    <a:pt x="3396540" y="36019"/>
                  </a:cubicBezTo>
                  <a:lnTo>
                    <a:pt x="3396540" y="370381"/>
                  </a:lnTo>
                  <a:cubicBezTo>
                    <a:pt x="3396540" y="379934"/>
                    <a:pt x="3392745" y="389095"/>
                    <a:pt x="3385990" y="395850"/>
                  </a:cubicBezTo>
                  <a:cubicBezTo>
                    <a:pt x="3379235" y="402605"/>
                    <a:pt x="3370073" y="406400"/>
                    <a:pt x="3360520" y="406400"/>
                  </a:cubicBezTo>
                  <a:lnTo>
                    <a:pt x="36019" y="406400"/>
                  </a:lnTo>
                  <a:cubicBezTo>
                    <a:pt x="26466" y="406400"/>
                    <a:pt x="17305" y="402605"/>
                    <a:pt x="10550" y="395850"/>
                  </a:cubicBezTo>
                  <a:cubicBezTo>
                    <a:pt x="3795" y="389095"/>
                    <a:pt x="0" y="379934"/>
                    <a:pt x="0" y="370381"/>
                  </a:cubicBezTo>
                  <a:lnTo>
                    <a:pt x="0" y="36019"/>
                  </a:lnTo>
                  <a:cubicBezTo>
                    <a:pt x="0" y="26466"/>
                    <a:pt x="3795" y="17305"/>
                    <a:pt x="10550" y="10550"/>
                  </a:cubicBezTo>
                  <a:cubicBezTo>
                    <a:pt x="17305" y="3795"/>
                    <a:pt x="26466" y="0"/>
                    <a:pt x="36019" y="0"/>
                  </a:cubicBezTo>
                  <a:close/>
                </a:path>
              </a:pathLst>
            </a:custGeom>
            <a:solidFill>
              <a:srgbClr val="CDBE8C">
                <a:alpha val="80000"/>
              </a:srgbClr>
            </a:solidFill>
            <a:ln cap="rnd">
              <a:noFill/>
              <a:prstDash val="solid"/>
              <a:round/>
            </a:ln>
          </p:spPr>
        </p:sp>
        <p:sp>
          <p:nvSpPr>
            <p:cNvPr name="TextBox 14" id="14"/>
            <p:cNvSpPr txBox="true"/>
            <p:nvPr/>
          </p:nvSpPr>
          <p:spPr>
            <a:xfrm>
              <a:off x="0" y="-38100"/>
              <a:ext cx="3396540"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66178" y="5029200"/>
            <a:ext cx="8023781" cy="4229100"/>
          </a:xfrm>
          <a:prstGeom prst="rect">
            <a:avLst/>
          </a:prstGeom>
        </p:spPr>
        <p:txBody>
          <a:bodyPr anchor="t" rtlCol="false" tIns="0" lIns="0" bIns="0" rIns="0">
            <a:spAutoFit/>
          </a:bodyPr>
          <a:lstStyle/>
          <a:p>
            <a:pPr marL="863503" indent="-431751" lvl="1">
              <a:lnSpc>
                <a:spcPts val="5599"/>
              </a:lnSpc>
              <a:buFont typeface="Arial"/>
              <a:buChar char="•"/>
            </a:pPr>
            <a:r>
              <a:rPr lang="en-US" sz="3999">
                <a:solidFill>
                  <a:srgbClr val="626953"/>
                </a:solidFill>
                <a:latin typeface="Poppins"/>
              </a:rPr>
              <a:t>Chromebooks feature lightweight hardware optimized for web-centric tasks.</a:t>
            </a:r>
          </a:p>
          <a:p>
            <a:pPr marL="863503" indent="-431751" lvl="1">
              <a:lnSpc>
                <a:spcPts val="5599"/>
              </a:lnSpc>
              <a:buFont typeface="Arial"/>
              <a:buChar char="•"/>
            </a:pPr>
            <a:r>
              <a:rPr lang="en-US" sz="3999">
                <a:solidFill>
                  <a:srgbClr val="626953"/>
                </a:solidFill>
                <a:latin typeface="Poppins"/>
              </a:rPr>
              <a:t>Common specs include low-powered processors</a:t>
            </a:r>
            <a:r>
              <a:rPr lang="en-US" sz="3999">
                <a:solidFill>
                  <a:srgbClr val="626953"/>
                </a:solidFill>
                <a:latin typeface="Poppins"/>
              </a:rPr>
              <a:t> </a:t>
            </a:r>
          </a:p>
        </p:txBody>
      </p:sp>
      <p:sp>
        <p:nvSpPr>
          <p:cNvPr name="TextBox 16" id="16"/>
          <p:cNvSpPr txBox="true"/>
          <p:nvPr/>
        </p:nvSpPr>
        <p:spPr>
          <a:xfrm rot="0">
            <a:off x="9144000" y="5029200"/>
            <a:ext cx="8691487" cy="494665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626953"/>
                </a:solidFill>
                <a:latin typeface="Poppins"/>
              </a:rPr>
              <a:t>Displays range from 11 to 15 inches, often with hd or full hd resolution.</a:t>
            </a:r>
            <a:r>
              <a:rPr lang="en-US" sz="3999">
                <a:solidFill>
                  <a:srgbClr val="626953"/>
                </a:solidFill>
                <a:latin typeface="Poppins"/>
              </a:rPr>
              <a:t> </a:t>
            </a:r>
          </a:p>
          <a:p>
            <a:pPr marL="863599" indent="-431800" lvl="1">
              <a:lnSpc>
                <a:spcPts val="5599"/>
              </a:lnSpc>
              <a:buFont typeface="Arial"/>
              <a:buChar char="•"/>
            </a:pPr>
            <a:r>
              <a:rPr lang="en-US" sz="3999">
                <a:solidFill>
                  <a:srgbClr val="626953"/>
                </a:solidFill>
                <a:latin typeface="Poppins"/>
              </a:rPr>
              <a:t>Battery life exceeds 8 hours.</a:t>
            </a:r>
          </a:p>
          <a:p>
            <a:pPr marL="863599" indent="-431800" lvl="1">
              <a:lnSpc>
                <a:spcPts val="5599"/>
              </a:lnSpc>
              <a:buFont typeface="Arial"/>
              <a:buChar char="•"/>
            </a:pPr>
            <a:r>
              <a:rPr lang="en-US" sz="3999">
                <a:solidFill>
                  <a:srgbClr val="626953"/>
                </a:solidFill>
                <a:latin typeface="Poppins"/>
              </a:rPr>
              <a:t>Connectivity options include Wi-Fi, Bluetooth, USB ports, and cellular data. </a:t>
            </a:r>
          </a:p>
        </p:txBody>
      </p:sp>
      <p:sp>
        <p:nvSpPr>
          <p:cNvPr name="TextBox 17" id="17"/>
          <p:cNvSpPr txBox="true"/>
          <p:nvPr/>
        </p:nvSpPr>
        <p:spPr>
          <a:xfrm rot="0">
            <a:off x="216406" y="3096728"/>
            <a:ext cx="9170313" cy="1371600"/>
          </a:xfrm>
          <a:prstGeom prst="rect">
            <a:avLst/>
          </a:prstGeom>
        </p:spPr>
        <p:txBody>
          <a:bodyPr anchor="t" rtlCol="false" tIns="0" lIns="0" bIns="0" rIns="0">
            <a:spAutoFit/>
          </a:bodyPr>
          <a:lstStyle/>
          <a:p>
            <a:pPr>
              <a:lnSpc>
                <a:spcPts val="9900"/>
              </a:lnSpc>
            </a:pPr>
            <a:r>
              <a:rPr lang="en-US" sz="9000">
                <a:solidFill>
                  <a:srgbClr val="FFFFFF"/>
                </a:solidFill>
                <a:latin typeface="Poppins Ultra-Bold"/>
              </a:rPr>
              <a:t>CHROMEBOOKS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595478" y="0"/>
            <a:ext cx="5416698" cy="10796660"/>
            <a:chOff x="0" y="0"/>
            <a:chExt cx="1426620" cy="2843565"/>
          </a:xfrm>
        </p:grpSpPr>
        <p:sp>
          <p:nvSpPr>
            <p:cNvPr name="Freeform 4" id="4"/>
            <p:cNvSpPr/>
            <p:nvPr/>
          </p:nvSpPr>
          <p:spPr>
            <a:xfrm flipH="false" flipV="false" rot="0">
              <a:off x="0" y="0"/>
              <a:ext cx="1426620" cy="2843565"/>
            </a:xfrm>
            <a:custGeom>
              <a:avLst/>
              <a:gdLst/>
              <a:ahLst/>
              <a:cxnLst/>
              <a:rect r="r" b="b" t="t" l="l"/>
              <a:pathLst>
                <a:path h="2843565" w="1426620">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sp>
        <p:sp>
          <p:nvSpPr>
            <p:cNvPr name="TextBox 5" id="5"/>
            <p:cNvSpPr txBox="true"/>
            <p:nvPr/>
          </p:nvSpPr>
          <p:spPr>
            <a:xfrm>
              <a:off x="0" y="-38100"/>
              <a:ext cx="1426620" cy="28816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13420" y="9258300"/>
            <a:ext cx="3213358" cy="1543050"/>
            <a:chOff x="0" y="0"/>
            <a:chExt cx="846317" cy="406400"/>
          </a:xfrm>
        </p:grpSpPr>
        <p:sp>
          <p:nvSpPr>
            <p:cNvPr name="Freeform 7" id="7"/>
            <p:cNvSpPr/>
            <p:nvPr/>
          </p:nvSpPr>
          <p:spPr>
            <a:xfrm flipH="false" flipV="false" rot="0">
              <a:off x="0" y="0"/>
              <a:ext cx="846317" cy="406400"/>
            </a:xfrm>
            <a:custGeom>
              <a:avLst/>
              <a:gdLst/>
              <a:ahLst/>
              <a:cxnLst/>
              <a:rect r="r" b="b" t="t" l="l"/>
              <a:pathLst>
                <a:path h="406400" w="846317">
                  <a:moveTo>
                    <a:pt x="144558" y="0"/>
                  </a:moveTo>
                  <a:lnTo>
                    <a:pt x="701759" y="0"/>
                  </a:lnTo>
                  <a:cubicBezTo>
                    <a:pt x="781596" y="0"/>
                    <a:pt x="846317" y="64721"/>
                    <a:pt x="846317" y="144558"/>
                  </a:cubicBezTo>
                  <a:lnTo>
                    <a:pt x="846317" y="261842"/>
                  </a:lnTo>
                  <a:cubicBezTo>
                    <a:pt x="846317" y="341679"/>
                    <a:pt x="781596" y="406400"/>
                    <a:pt x="701759" y="406400"/>
                  </a:cubicBezTo>
                  <a:lnTo>
                    <a:pt x="144558" y="406400"/>
                  </a:lnTo>
                  <a:cubicBezTo>
                    <a:pt x="64721" y="406400"/>
                    <a:pt x="0" y="341679"/>
                    <a:pt x="0" y="261842"/>
                  </a:cubicBezTo>
                  <a:lnTo>
                    <a:pt x="0" y="144558"/>
                  </a:lnTo>
                  <a:cubicBezTo>
                    <a:pt x="0" y="64721"/>
                    <a:pt x="64721" y="0"/>
                    <a:pt x="144558" y="0"/>
                  </a:cubicBezTo>
                  <a:close/>
                </a:path>
              </a:pathLst>
            </a:custGeom>
            <a:solidFill>
              <a:srgbClr val="CDBE8C"/>
            </a:solidFill>
            <a:ln cap="rnd">
              <a:noFill/>
              <a:prstDash val="solid"/>
              <a:round/>
            </a:ln>
          </p:spPr>
        </p:sp>
        <p:sp>
          <p:nvSpPr>
            <p:cNvPr name="TextBox 8" id="8"/>
            <p:cNvSpPr txBox="true"/>
            <p:nvPr/>
          </p:nvSpPr>
          <p:spPr>
            <a:xfrm>
              <a:off x="0" y="-38100"/>
              <a:ext cx="846317"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1" id="11"/>
          <p:cNvGrpSpPr/>
          <p:nvPr/>
        </p:nvGrpSpPr>
        <p:grpSpPr>
          <a:xfrm rot="0">
            <a:off x="-302468" y="0"/>
            <a:ext cx="5123687" cy="10287000"/>
            <a:chOff x="0" y="0"/>
            <a:chExt cx="6350000" cy="12749109"/>
          </a:xfrm>
        </p:grpSpPr>
        <p:sp>
          <p:nvSpPr>
            <p:cNvPr name="Freeform 12" id="12"/>
            <p:cNvSpPr/>
            <p:nvPr/>
          </p:nvSpPr>
          <p:spPr>
            <a:xfrm flipH="false" flipV="false" rot="0">
              <a:off x="0" y="0"/>
              <a:ext cx="6350000" cy="12749109"/>
            </a:xfrm>
            <a:custGeom>
              <a:avLst/>
              <a:gdLst/>
              <a:ahLst/>
              <a:cxnLst/>
              <a:rect r="r" b="b" t="t" l="l"/>
              <a:pathLst>
                <a:path h="12749109" w="6350000">
                  <a:moveTo>
                    <a:pt x="0" y="12103154"/>
                  </a:moveTo>
                  <a:lnTo>
                    <a:pt x="0" y="645955"/>
                  </a:lnTo>
                  <a:cubicBezTo>
                    <a:pt x="0" y="288980"/>
                    <a:pt x="215900" y="0"/>
                    <a:pt x="482600" y="0"/>
                  </a:cubicBezTo>
                  <a:lnTo>
                    <a:pt x="5867400" y="0"/>
                  </a:lnTo>
                  <a:cubicBezTo>
                    <a:pt x="6134100" y="0"/>
                    <a:pt x="6350000" y="290680"/>
                    <a:pt x="6350000" y="645955"/>
                  </a:cubicBezTo>
                  <a:lnTo>
                    <a:pt x="6350000" y="12103154"/>
                  </a:lnTo>
                  <a:cubicBezTo>
                    <a:pt x="6350000" y="12460129"/>
                    <a:pt x="6134100" y="12749109"/>
                    <a:pt x="5867400" y="12749109"/>
                  </a:cubicBezTo>
                  <a:lnTo>
                    <a:pt x="482600" y="12749109"/>
                  </a:lnTo>
                  <a:cubicBezTo>
                    <a:pt x="217170" y="12749109"/>
                    <a:pt x="0" y="12460129"/>
                    <a:pt x="0" y="12103154"/>
                  </a:cubicBezTo>
                  <a:close/>
                </a:path>
              </a:pathLst>
            </a:custGeom>
            <a:blipFill>
              <a:blip r:embed="rId7">
                <a:alphaModFix amt="80000"/>
              </a:blip>
              <a:stretch>
                <a:fillRect l="-128465" t="0" r="-128465" b="0"/>
              </a:stretch>
            </a:blipFill>
          </p:spPr>
        </p:sp>
      </p:grpSp>
      <p:grpSp>
        <p:nvGrpSpPr>
          <p:cNvPr name="Group 13" id="13"/>
          <p:cNvGrpSpPr/>
          <p:nvPr/>
        </p:nvGrpSpPr>
        <p:grpSpPr>
          <a:xfrm rot="0">
            <a:off x="-2830537" y="1028700"/>
            <a:ext cx="9456852" cy="1543050"/>
            <a:chOff x="0" y="0"/>
            <a:chExt cx="2490693" cy="406400"/>
          </a:xfrm>
        </p:grpSpPr>
        <p:sp>
          <p:nvSpPr>
            <p:cNvPr name="Freeform 14" id="14"/>
            <p:cNvSpPr/>
            <p:nvPr/>
          </p:nvSpPr>
          <p:spPr>
            <a:xfrm flipH="false" flipV="false" rot="0">
              <a:off x="0" y="0"/>
              <a:ext cx="2490694" cy="406400"/>
            </a:xfrm>
            <a:custGeom>
              <a:avLst/>
              <a:gdLst/>
              <a:ahLst/>
              <a:cxnLst/>
              <a:rect r="r" b="b" t="t" l="l"/>
              <a:pathLst>
                <a:path h="406400" w="2490694">
                  <a:moveTo>
                    <a:pt x="49119" y="0"/>
                  </a:moveTo>
                  <a:lnTo>
                    <a:pt x="2441574" y="0"/>
                  </a:lnTo>
                  <a:cubicBezTo>
                    <a:pt x="2454601" y="0"/>
                    <a:pt x="2467095" y="5175"/>
                    <a:pt x="2476307" y="14387"/>
                  </a:cubicBezTo>
                  <a:cubicBezTo>
                    <a:pt x="2485518" y="23598"/>
                    <a:pt x="2490694" y="36092"/>
                    <a:pt x="2490694" y="49119"/>
                  </a:cubicBezTo>
                  <a:lnTo>
                    <a:pt x="2490694" y="357281"/>
                  </a:lnTo>
                  <a:cubicBezTo>
                    <a:pt x="2490694" y="370308"/>
                    <a:pt x="2485518" y="382802"/>
                    <a:pt x="2476307" y="392013"/>
                  </a:cubicBezTo>
                  <a:cubicBezTo>
                    <a:pt x="2467095" y="401225"/>
                    <a:pt x="2454601" y="406400"/>
                    <a:pt x="2441574" y="406400"/>
                  </a:cubicBezTo>
                  <a:lnTo>
                    <a:pt x="49119" y="406400"/>
                  </a:lnTo>
                  <a:cubicBezTo>
                    <a:pt x="36092" y="406400"/>
                    <a:pt x="23598" y="401225"/>
                    <a:pt x="14387" y="392013"/>
                  </a:cubicBezTo>
                  <a:cubicBezTo>
                    <a:pt x="5175" y="382802"/>
                    <a:pt x="0" y="370308"/>
                    <a:pt x="0" y="357281"/>
                  </a:cubicBezTo>
                  <a:lnTo>
                    <a:pt x="0" y="49119"/>
                  </a:lnTo>
                  <a:cubicBezTo>
                    <a:pt x="0" y="36092"/>
                    <a:pt x="5175" y="23598"/>
                    <a:pt x="14387" y="14387"/>
                  </a:cubicBezTo>
                  <a:cubicBezTo>
                    <a:pt x="23598" y="5175"/>
                    <a:pt x="36092" y="0"/>
                    <a:pt x="49119" y="0"/>
                  </a:cubicBezTo>
                  <a:close/>
                </a:path>
              </a:pathLst>
            </a:custGeom>
            <a:solidFill>
              <a:srgbClr val="FFFFFF"/>
            </a:solidFill>
            <a:ln cap="rnd">
              <a:noFill/>
              <a:prstDash val="solid"/>
              <a:round/>
            </a:ln>
          </p:spPr>
        </p:sp>
        <p:sp>
          <p:nvSpPr>
            <p:cNvPr name="TextBox 15" id="15"/>
            <p:cNvSpPr txBox="true"/>
            <p:nvPr/>
          </p:nvSpPr>
          <p:spPr>
            <a:xfrm>
              <a:off x="0" y="-38100"/>
              <a:ext cx="2490693" cy="444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39146" y="8588608"/>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9" id="19"/>
          <p:cNvGrpSpPr/>
          <p:nvPr/>
        </p:nvGrpSpPr>
        <p:grpSpPr>
          <a:xfrm rot="0">
            <a:off x="16846783" y="-406906"/>
            <a:ext cx="2882434" cy="28824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2" id="22"/>
          <p:cNvSpPr txBox="true"/>
          <p:nvPr/>
        </p:nvSpPr>
        <p:spPr>
          <a:xfrm rot="0">
            <a:off x="6861955" y="427019"/>
            <a:ext cx="10632986" cy="9337711"/>
          </a:xfrm>
          <a:prstGeom prst="rect">
            <a:avLst/>
          </a:prstGeom>
        </p:spPr>
        <p:txBody>
          <a:bodyPr anchor="t" rtlCol="false" tIns="0" lIns="0" bIns="0" rIns="0">
            <a:spAutoFit/>
          </a:bodyPr>
          <a:lstStyle/>
          <a:p>
            <a:pPr marL="711419" indent="-355709" lvl="1">
              <a:lnSpc>
                <a:spcPts val="4613"/>
              </a:lnSpc>
              <a:buFont typeface="Arial"/>
              <a:buChar char="•"/>
            </a:pPr>
            <a:r>
              <a:rPr lang="en-US" sz="3295">
                <a:solidFill>
                  <a:srgbClr val="626953"/>
                </a:solidFill>
                <a:latin typeface="Poppins Semi-Bold"/>
              </a:rPr>
              <a:t>Sandboxing</a:t>
            </a:r>
            <a:r>
              <a:rPr lang="en-US" sz="3295">
                <a:solidFill>
                  <a:srgbClr val="626953"/>
                </a:solidFill>
                <a:latin typeface="Poppins"/>
              </a:rPr>
              <a:t>: Isolates processes for enhanced security.</a:t>
            </a:r>
          </a:p>
          <a:p>
            <a:pPr marL="711419" indent="-355709" lvl="1">
              <a:lnSpc>
                <a:spcPts val="4613"/>
              </a:lnSpc>
              <a:buFont typeface="Arial"/>
              <a:buChar char="•"/>
            </a:pPr>
            <a:r>
              <a:rPr lang="en-US" sz="3295">
                <a:solidFill>
                  <a:srgbClr val="626953"/>
                </a:solidFill>
                <a:latin typeface="Poppins Semi-Bold"/>
              </a:rPr>
              <a:t>Automatic Updates</a:t>
            </a:r>
            <a:r>
              <a:rPr lang="en-US" sz="3295">
                <a:solidFill>
                  <a:srgbClr val="626953"/>
                </a:solidFill>
                <a:latin typeface="Poppins"/>
              </a:rPr>
              <a:t>: Regular patches for vulnerabilities and improvements</a:t>
            </a:r>
          </a:p>
          <a:p>
            <a:pPr marL="711419" indent="-355709" lvl="1">
              <a:lnSpc>
                <a:spcPts val="4613"/>
              </a:lnSpc>
              <a:buFont typeface="Arial"/>
              <a:buChar char="•"/>
            </a:pPr>
            <a:r>
              <a:rPr lang="en-US" sz="3295">
                <a:solidFill>
                  <a:srgbClr val="626953"/>
                </a:solidFill>
                <a:latin typeface="Poppins Semi-Bold"/>
              </a:rPr>
              <a:t>Verified Boot</a:t>
            </a:r>
            <a:r>
              <a:rPr lang="en-US" sz="3295">
                <a:solidFill>
                  <a:srgbClr val="626953"/>
                </a:solidFill>
                <a:latin typeface="Poppins"/>
              </a:rPr>
              <a:t>: Ensures system integrity during startup.</a:t>
            </a:r>
          </a:p>
          <a:p>
            <a:pPr marL="711419" indent="-355709" lvl="1">
              <a:lnSpc>
                <a:spcPts val="4613"/>
              </a:lnSpc>
              <a:buFont typeface="Arial"/>
              <a:buChar char="•"/>
            </a:pPr>
            <a:r>
              <a:rPr lang="en-US" sz="3295">
                <a:solidFill>
                  <a:srgbClr val="626953"/>
                </a:solidFill>
                <a:latin typeface="Poppins Semi-Bold"/>
              </a:rPr>
              <a:t>Data Encryption</a:t>
            </a:r>
            <a:r>
              <a:rPr lang="en-US" sz="3295">
                <a:solidFill>
                  <a:srgbClr val="626953"/>
                </a:solidFill>
                <a:latin typeface="Poppins"/>
              </a:rPr>
              <a:t>: Protects user data from unauthorized access</a:t>
            </a:r>
          </a:p>
          <a:p>
            <a:pPr marL="711419" indent="-355709" lvl="1">
              <a:lnSpc>
                <a:spcPts val="4613"/>
              </a:lnSpc>
              <a:buFont typeface="Arial"/>
              <a:buChar char="•"/>
            </a:pPr>
            <a:r>
              <a:rPr lang="en-US" sz="3295">
                <a:solidFill>
                  <a:srgbClr val="626953"/>
                </a:solidFill>
                <a:latin typeface="Poppins Semi-Bold"/>
              </a:rPr>
              <a:t>Chrome Browser Security</a:t>
            </a:r>
            <a:r>
              <a:rPr lang="en-US" sz="3295">
                <a:solidFill>
                  <a:srgbClr val="626953"/>
                </a:solidFill>
                <a:latin typeface="Poppins"/>
              </a:rPr>
              <a:t>: Built-in defenses against malware and phishing</a:t>
            </a:r>
          </a:p>
          <a:p>
            <a:pPr marL="711419" indent="-355709" lvl="1">
              <a:lnSpc>
                <a:spcPts val="4613"/>
              </a:lnSpc>
              <a:buFont typeface="Arial"/>
              <a:buChar char="•"/>
            </a:pPr>
            <a:r>
              <a:rPr lang="en-US" sz="3295">
                <a:solidFill>
                  <a:srgbClr val="626953"/>
                </a:solidFill>
                <a:latin typeface="Poppins Semi-Bold"/>
              </a:rPr>
              <a:t>Device Management</a:t>
            </a:r>
            <a:r>
              <a:rPr lang="en-US" sz="3295">
                <a:solidFill>
                  <a:srgbClr val="626953"/>
                </a:solidFill>
                <a:latin typeface="Poppins"/>
              </a:rPr>
              <a:t>: Admin controls for security policies and permissions</a:t>
            </a:r>
          </a:p>
          <a:p>
            <a:pPr marL="711419" indent="-355709" lvl="1">
              <a:lnSpc>
                <a:spcPts val="4613"/>
              </a:lnSpc>
              <a:buFont typeface="Arial"/>
              <a:buChar char="•"/>
            </a:pPr>
            <a:r>
              <a:rPr lang="en-US" sz="3295">
                <a:solidFill>
                  <a:srgbClr val="626953"/>
                </a:solidFill>
                <a:latin typeface="Poppins Semi-Bold"/>
              </a:rPr>
              <a:t>Verified Access</a:t>
            </a:r>
            <a:r>
              <a:rPr lang="en-US" sz="3295">
                <a:solidFill>
                  <a:srgbClr val="626953"/>
                </a:solidFill>
                <a:latin typeface="Poppins"/>
              </a:rPr>
              <a:t>: Authentication measures for secure user logins</a:t>
            </a:r>
          </a:p>
          <a:p>
            <a:pPr marL="711419" indent="-355709" lvl="1">
              <a:lnSpc>
                <a:spcPts val="4613"/>
              </a:lnSpc>
              <a:buFont typeface="Arial"/>
              <a:buChar char="•"/>
            </a:pPr>
            <a:r>
              <a:rPr lang="en-US" sz="3295">
                <a:solidFill>
                  <a:srgbClr val="626953"/>
                </a:solidFill>
                <a:latin typeface="Poppins Semi-Bold"/>
              </a:rPr>
              <a:t>Remote Wipe</a:t>
            </a:r>
            <a:r>
              <a:rPr lang="en-US" sz="3295">
                <a:solidFill>
                  <a:srgbClr val="626953"/>
                </a:solidFill>
                <a:latin typeface="Poppins"/>
              </a:rPr>
              <a:t>: Ability to erase data remotely in case of theft or loss</a:t>
            </a:r>
          </a:p>
        </p:txBody>
      </p:sp>
      <p:sp>
        <p:nvSpPr>
          <p:cNvPr name="TextBox 23" id="23"/>
          <p:cNvSpPr txBox="true"/>
          <p:nvPr/>
        </p:nvSpPr>
        <p:spPr>
          <a:xfrm rot="0">
            <a:off x="378604" y="1028700"/>
            <a:ext cx="5614511" cy="1371600"/>
          </a:xfrm>
          <a:prstGeom prst="rect">
            <a:avLst/>
          </a:prstGeom>
        </p:spPr>
        <p:txBody>
          <a:bodyPr anchor="t" rtlCol="false" tIns="0" lIns="0" bIns="0" rIns="0">
            <a:spAutoFit/>
          </a:bodyPr>
          <a:lstStyle/>
          <a:p>
            <a:pPr>
              <a:lnSpc>
                <a:spcPts val="9900"/>
              </a:lnSpc>
            </a:pPr>
            <a:r>
              <a:rPr lang="en-US" sz="9000">
                <a:solidFill>
                  <a:srgbClr val="626953"/>
                </a:solidFill>
                <a:latin typeface="Poppins Ultra-Bold"/>
              </a:rPr>
              <a:t>SECURITY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4348729" y="329710"/>
            <a:ext cx="13939271" cy="9070262"/>
            <a:chOff x="0" y="0"/>
            <a:chExt cx="3671248" cy="2388876"/>
          </a:xfrm>
        </p:grpSpPr>
        <p:sp>
          <p:nvSpPr>
            <p:cNvPr name="Freeform 4" id="4"/>
            <p:cNvSpPr/>
            <p:nvPr/>
          </p:nvSpPr>
          <p:spPr>
            <a:xfrm flipH="false" flipV="false" rot="0">
              <a:off x="0" y="0"/>
              <a:ext cx="3671248" cy="2388876"/>
            </a:xfrm>
            <a:custGeom>
              <a:avLst/>
              <a:gdLst/>
              <a:ahLst/>
              <a:cxnLst/>
              <a:rect r="r" b="b" t="t" l="l"/>
              <a:pathLst>
                <a:path h="2388876" w="3671248">
                  <a:moveTo>
                    <a:pt x="33324" y="0"/>
                  </a:moveTo>
                  <a:lnTo>
                    <a:pt x="3637924" y="0"/>
                  </a:lnTo>
                  <a:cubicBezTo>
                    <a:pt x="3656329" y="0"/>
                    <a:pt x="3671248" y="14920"/>
                    <a:pt x="3671248" y="33324"/>
                  </a:cubicBezTo>
                  <a:lnTo>
                    <a:pt x="3671248" y="2355552"/>
                  </a:lnTo>
                  <a:cubicBezTo>
                    <a:pt x="3671248" y="2364390"/>
                    <a:pt x="3667737" y="2372866"/>
                    <a:pt x="3661488" y="2379115"/>
                  </a:cubicBezTo>
                  <a:cubicBezTo>
                    <a:pt x="3655239" y="2385365"/>
                    <a:pt x="3646762" y="2388876"/>
                    <a:pt x="3637924" y="2388876"/>
                  </a:cubicBezTo>
                  <a:lnTo>
                    <a:pt x="33324" y="2388876"/>
                  </a:lnTo>
                  <a:cubicBezTo>
                    <a:pt x="24486" y="2388876"/>
                    <a:pt x="16010" y="2385365"/>
                    <a:pt x="9760" y="2379115"/>
                  </a:cubicBezTo>
                  <a:cubicBezTo>
                    <a:pt x="3511" y="2372866"/>
                    <a:pt x="0" y="2364390"/>
                    <a:pt x="0" y="2355552"/>
                  </a:cubicBezTo>
                  <a:lnTo>
                    <a:pt x="0" y="33324"/>
                  </a:lnTo>
                  <a:cubicBezTo>
                    <a:pt x="0" y="24486"/>
                    <a:pt x="3511" y="16010"/>
                    <a:pt x="9760" y="9760"/>
                  </a:cubicBezTo>
                  <a:cubicBezTo>
                    <a:pt x="16010" y="3511"/>
                    <a:pt x="24486" y="0"/>
                    <a:pt x="33324" y="0"/>
                  </a:cubicBezTo>
                  <a:close/>
                </a:path>
              </a:pathLst>
            </a:custGeom>
            <a:solidFill>
              <a:srgbClr val="9EA788"/>
            </a:solidFill>
            <a:ln cap="rnd">
              <a:noFill/>
              <a:prstDash val="solid"/>
              <a:round/>
            </a:ln>
          </p:spPr>
        </p:sp>
        <p:sp>
          <p:nvSpPr>
            <p:cNvPr name="TextBox 5" id="5"/>
            <p:cNvSpPr txBox="true"/>
            <p:nvPr/>
          </p:nvSpPr>
          <p:spPr>
            <a:xfrm>
              <a:off x="0" y="-38100"/>
              <a:ext cx="3671248" cy="242697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27938" y="1112033"/>
            <a:ext cx="14243376" cy="1543050"/>
            <a:chOff x="0" y="0"/>
            <a:chExt cx="3751342" cy="406400"/>
          </a:xfrm>
        </p:grpSpPr>
        <p:sp>
          <p:nvSpPr>
            <p:cNvPr name="Freeform 7" id="7"/>
            <p:cNvSpPr/>
            <p:nvPr/>
          </p:nvSpPr>
          <p:spPr>
            <a:xfrm flipH="false" flipV="false" rot="0">
              <a:off x="0" y="0"/>
              <a:ext cx="3751342" cy="406400"/>
            </a:xfrm>
            <a:custGeom>
              <a:avLst/>
              <a:gdLst/>
              <a:ahLst/>
              <a:cxnLst/>
              <a:rect r="r" b="b" t="t" l="l"/>
              <a:pathLst>
                <a:path h="406400" w="3751342">
                  <a:moveTo>
                    <a:pt x="32613" y="0"/>
                  </a:moveTo>
                  <a:lnTo>
                    <a:pt x="3718729" y="0"/>
                  </a:lnTo>
                  <a:cubicBezTo>
                    <a:pt x="3736741" y="0"/>
                    <a:pt x="3751342" y="14601"/>
                    <a:pt x="3751342" y="32613"/>
                  </a:cubicBezTo>
                  <a:lnTo>
                    <a:pt x="3751342" y="373787"/>
                  </a:lnTo>
                  <a:cubicBezTo>
                    <a:pt x="3751342" y="382437"/>
                    <a:pt x="3747906" y="390732"/>
                    <a:pt x="3741790" y="396848"/>
                  </a:cubicBezTo>
                  <a:cubicBezTo>
                    <a:pt x="3735674" y="402964"/>
                    <a:pt x="3727379" y="406400"/>
                    <a:pt x="3718729" y="406400"/>
                  </a:cubicBezTo>
                  <a:lnTo>
                    <a:pt x="32613" y="406400"/>
                  </a:lnTo>
                  <a:cubicBezTo>
                    <a:pt x="23963" y="406400"/>
                    <a:pt x="15668" y="402964"/>
                    <a:pt x="9552" y="396848"/>
                  </a:cubicBezTo>
                  <a:cubicBezTo>
                    <a:pt x="3436" y="390732"/>
                    <a:pt x="0" y="382437"/>
                    <a:pt x="0" y="373787"/>
                  </a:cubicBezTo>
                  <a:lnTo>
                    <a:pt x="0" y="32613"/>
                  </a:lnTo>
                  <a:cubicBezTo>
                    <a:pt x="0" y="23963"/>
                    <a:pt x="3436" y="15668"/>
                    <a:pt x="9552" y="9552"/>
                  </a:cubicBezTo>
                  <a:cubicBezTo>
                    <a:pt x="15668" y="3436"/>
                    <a:pt x="23963" y="0"/>
                    <a:pt x="32613" y="0"/>
                  </a:cubicBezTo>
                  <a:close/>
                </a:path>
              </a:pathLst>
            </a:custGeom>
            <a:solidFill>
              <a:srgbClr val="FFFFFF"/>
            </a:solidFill>
            <a:ln cap="rnd">
              <a:noFill/>
              <a:prstDash val="solid"/>
              <a:round/>
            </a:ln>
          </p:spPr>
        </p:sp>
        <p:sp>
          <p:nvSpPr>
            <p:cNvPr name="TextBox 8" id="8"/>
            <p:cNvSpPr txBox="true"/>
            <p:nvPr/>
          </p:nvSpPr>
          <p:spPr>
            <a:xfrm>
              <a:off x="0" y="-38100"/>
              <a:ext cx="3751342" cy="444500"/>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320774" y="2569358"/>
            <a:ext cx="6181247" cy="6383992"/>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1463" t="0" r="-11463"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name="Freeform 12" id="12"/>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8795588" y="-1989626"/>
            <a:ext cx="2882434" cy="2882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7" id="17"/>
          <p:cNvSpPr txBox="true"/>
          <p:nvPr/>
        </p:nvSpPr>
        <p:spPr>
          <a:xfrm rot="0">
            <a:off x="8219401" y="1197758"/>
            <a:ext cx="6682573"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UPDATES.</a:t>
            </a:r>
          </a:p>
        </p:txBody>
      </p:sp>
      <p:sp>
        <p:nvSpPr>
          <p:cNvPr name="TextBox 18" id="18"/>
          <p:cNvSpPr txBox="true"/>
          <p:nvPr/>
        </p:nvSpPr>
        <p:spPr>
          <a:xfrm rot="0">
            <a:off x="7643214" y="3032091"/>
            <a:ext cx="9178528" cy="5353751"/>
          </a:xfrm>
          <a:prstGeom prst="rect">
            <a:avLst/>
          </a:prstGeom>
        </p:spPr>
        <p:txBody>
          <a:bodyPr anchor="t" rtlCol="false" tIns="0" lIns="0" bIns="0" rIns="0">
            <a:spAutoFit/>
          </a:bodyPr>
          <a:lstStyle/>
          <a:p>
            <a:pPr algn="just">
              <a:lnSpc>
                <a:spcPts val="4709"/>
              </a:lnSpc>
              <a:spcBef>
                <a:spcPct val="0"/>
              </a:spcBef>
            </a:pPr>
            <a:r>
              <a:rPr lang="en-US" sz="3363">
                <a:solidFill>
                  <a:srgbClr val="FFFFFF"/>
                </a:solidFill>
                <a:latin typeface="Poppins"/>
              </a:rPr>
              <a:t>Chrome OS receives frequent updates, ensuring continuous improvement and patching for security vulnerabilities and performance enhancements. These updates are seamlessly delivered in the background, minimizing disruption to users while keeping their devices up-to-date with the latest features and protections..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2107" y="0"/>
            <a:ext cx="19156514" cy="10796660"/>
            <a:chOff x="0" y="0"/>
            <a:chExt cx="5045337" cy="2843565"/>
          </a:xfrm>
        </p:grpSpPr>
        <p:sp>
          <p:nvSpPr>
            <p:cNvPr name="Freeform 3" id="3"/>
            <p:cNvSpPr/>
            <p:nvPr/>
          </p:nvSpPr>
          <p:spPr>
            <a:xfrm flipH="false" flipV="false" rot="0">
              <a:off x="0" y="0"/>
              <a:ext cx="5045337" cy="2843565"/>
            </a:xfrm>
            <a:custGeom>
              <a:avLst/>
              <a:gdLst/>
              <a:ahLst/>
              <a:cxnLst/>
              <a:rect r="r" b="b" t="t" l="l"/>
              <a:pathLst>
                <a:path h="2843565" w="5045337">
                  <a:moveTo>
                    <a:pt x="24248" y="0"/>
                  </a:moveTo>
                  <a:lnTo>
                    <a:pt x="5021088" y="0"/>
                  </a:lnTo>
                  <a:cubicBezTo>
                    <a:pt x="5027519" y="0"/>
                    <a:pt x="5033687" y="2555"/>
                    <a:pt x="5038235" y="7102"/>
                  </a:cubicBezTo>
                  <a:cubicBezTo>
                    <a:pt x="5042782" y="11650"/>
                    <a:pt x="5045337" y="17817"/>
                    <a:pt x="5045337" y="24248"/>
                  </a:cubicBezTo>
                  <a:lnTo>
                    <a:pt x="5045337" y="2819316"/>
                  </a:lnTo>
                  <a:cubicBezTo>
                    <a:pt x="5045337" y="2825747"/>
                    <a:pt x="5042782" y="2831915"/>
                    <a:pt x="5038235" y="2836463"/>
                  </a:cubicBezTo>
                  <a:cubicBezTo>
                    <a:pt x="5033687" y="2841010"/>
                    <a:pt x="5027519" y="2843565"/>
                    <a:pt x="5021088" y="2843565"/>
                  </a:cubicBezTo>
                  <a:lnTo>
                    <a:pt x="24248" y="2843565"/>
                  </a:lnTo>
                  <a:cubicBezTo>
                    <a:pt x="17817" y="2843565"/>
                    <a:pt x="11650" y="2841010"/>
                    <a:pt x="7102" y="2836463"/>
                  </a:cubicBezTo>
                  <a:cubicBezTo>
                    <a:pt x="2555" y="2831915"/>
                    <a:pt x="0" y="2825747"/>
                    <a:pt x="0" y="2819316"/>
                  </a:cubicBezTo>
                  <a:lnTo>
                    <a:pt x="0" y="24248"/>
                  </a:lnTo>
                  <a:cubicBezTo>
                    <a:pt x="0" y="17817"/>
                    <a:pt x="2555" y="11650"/>
                    <a:pt x="7102" y="7102"/>
                  </a:cubicBezTo>
                  <a:cubicBezTo>
                    <a:pt x="11650" y="2555"/>
                    <a:pt x="17817" y="0"/>
                    <a:pt x="24248" y="0"/>
                  </a:cubicBezTo>
                  <a:close/>
                </a:path>
              </a:pathLst>
            </a:custGeom>
            <a:solidFill>
              <a:srgbClr val="9EA788"/>
            </a:solidFill>
            <a:ln cap="rnd">
              <a:noFill/>
              <a:prstDash val="solid"/>
              <a:round/>
            </a:ln>
          </p:spPr>
        </p:sp>
        <p:sp>
          <p:nvSpPr>
            <p:cNvPr name="TextBox 4" id="4"/>
            <p:cNvSpPr txBox="true"/>
            <p:nvPr/>
          </p:nvSpPr>
          <p:spPr>
            <a:xfrm>
              <a:off x="0" y="-38100"/>
              <a:ext cx="5045337" cy="2881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85217" y="0"/>
            <a:ext cx="7702783" cy="10287000"/>
            <a:chOff x="0" y="0"/>
            <a:chExt cx="10270377" cy="13716000"/>
          </a:xfrm>
        </p:grpSpPr>
        <p:pic>
          <p:nvPicPr>
            <p:cNvPr name="Picture 6" id="6"/>
            <p:cNvPicPr>
              <a:picLocks noChangeAspect="true"/>
            </p:cNvPicPr>
            <p:nvPr/>
          </p:nvPicPr>
          <p:blipFill>
            <a:blip r:embed="rId2"/>
            <a:srcRect l="28940" t="0" r="28940" b="0"/>
            <a:stretch>
              <a:fillRect/>
            </a:stretch>
          </p:blipFill>
          <p:spPr>
            <a:xfrm flipH="false" flipV="false">
              <a:off x="0" y="0"/>
              <a:ext cx="10270377" cy="13716000"/>
            </a:xfrm>
            <a:prstGeom prst="rect">
              <a:avLst/>
            </a:prstGeom>
          </p:spPr>
        </p:pic>
      </p:grpSp>
      <p:grpSp>
        <p:nvGrpSpPr>
          <p:cNvPr name="Group 7" id="7"/>
          <p:cNvGrpSpPr/>
          <p:nvPr/>
        </p:nvGrpSpPr>
        <p:grpSpPr>
          <a:xfrm rot="0">
            <a:off x="-1261167" y="643634"/>
            <a:ext cx="11846384" cy="1543050"/>
            <a:chOff x="0" y="0"/>
            <a:chExt cx="3120035" cy="406400"/>
          </a:xfrm>
        </p:grpSpPr>
        <p:sp>
          <p:nvSpPr>
            <p:cNvPr name="Freeform 8" id="8"/>
            <p:cNvSpPr/>
            <p:nvPr/>
          </p:nvSpPr>
          <p:spPr>
            <a:xfrm flipH="false" flipV="false" rot="0">
              <a:off x="0" y="0"/>
              <a:ext cx="3120035" cy="406400"/>
            </a:xfrm>
            <a:custGeom>
              <a:avLst/>
              <a:gdLst/>
              <a:ahLst/>
              <a:cxnLst/>
              <a:rect r="r" b="b" t="t" l="l"/>
              <a:pathLst>
                <a:path h="406400" w="3120035">
                  <a:moveTo>
                    <a:pt x="39212" y="0"/>
                  </a:moveTo>
                  <a:lnTo>
                    <a:pt x="3080824" y="0"/>
                  </a:lnTo>
                  <a:cubicBezTo>
                    <a:pt x="3102480" y="0"/>
                    <a:pt x="3120035" y="17556"/>
                    <a:pt x="3120035" y="39212"/>
                  </a:cubicBezTo>
                  <a:lnTo>
                    <a:pt x="3120035" y="367188"/>
                  </a:lnTo>
                  <a:cubicBezTo>
                    <a:pt x="3120035" y="388844"/>
                    <a:pt x="3102480" y="406400"/>
                    <a:pt x="3080824" y="406400"/>
                  </a:cubicBezTo>
                  <a:lnTo>
                    <a:pt x="39212" y="406400"/>
                  </a:lnTo>
                  <a:cubicBezTo>
                    <a:pt x="17556" y="406400"/>
                    <a:pt x="0" y="388844"/>
                    <a:pt x="0" y="367188"/>
                  </a:cubicBezTo>
                  <a:lnTo>
                    <a:pt x="0" y="39212"/>
                  </a:lnTo>
                  <a:cubicBezTo>
                    <a:pt x="0" y="17556"/>
                    <a:pt x="17556" y="0"/>
                    <a:pt x="39212" y="0"/>
                  </a:cubicBezTo>
                  <a:close/>
                </a:path>
              </a:pathLst>
            </a:custGeom>
            <a:solidFill>
              <a:srgbClr val="FFFFFF"/>
            </a:solidFill>
            <a:ln cap="rnd">
              <a:noFill/>
              <a:prstDash val="solid"/>
              <a:round/>
            </a:ln>
          </p:spPr>
        </p:sp>
        <p:sp>
          <p:nvSpPr>
            <p:cNvPr name="TextBox 9" id="9"/>
            <p:cNvSpPr txBox="true"/>
            <p:nvPr/>
          </p:nvSpPr>
          <p:spPr>
            <a:xfrm>
              <a:off x="0" y="-38100"/>
              <a:ext cx="3120035"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56036" y="2497359"/>
            <a:ext cx="10229181" cy="7249795"/>
          </a:xfrm>
          <a:prstGeom prst="rect">
            <a:avLst/>
          </a:prstGeom>
        </p:spPr>
        <p:txBody>
          <a:bodyPr anchor="t" rtlCol="false" tIns="0" lIns="0" bIns="0" rIns="0">
            <a:spAutoFit/>
          </a:bodyPr>
          <a:lstStyle/>
          <a:p>
            <a:pPr>
              <a:lnSpc>
                <a:spcPts val="5180"/>
              </a:lnSpc>
            </a:pPr>
            <a:r>
              <a:rPr lang="en-US" sz="3700">
                <a:solidFill>
                  <a:srgbClr val="FFFFFF"/>
                </a:solidFill>
                <a:latin typeface="Poppins Semi-Bold"/>
              </a:rPr>
              <a:t>Notification Center</a:t>
            </a:r>
            <a:r>
              <a:rPr lang="en-US" sz="3700">
                <a:solidFill>
                  <a:srgbClr val="FFFFFF"/>
                </a:solidFill>
                <a:latin typeface="Poppins"/>
              </a:rPr>
              <a:t>:</a:t>
            </a:r>
          </a:p>
          <a:p>
            <a:pPr>
              <a:lnSpc>
                <a:spcPts val="5180"/>
              </a:lnSpc>
            </a:pPr>
            <a:r>
              <a:rPr lang="en-US" sz="3700">
                <a:solidFill>
                  <a:srgbClr val="FFFFFF"/>
                </a:solidFill>
                <a:latin typeface="Poppins"/>
              </a:rPr>
              <a:t>Centralized hub for system and app notifications.</a:t>
            </a:r>
          </a:p>
          <a:p>
            <a:pPr>
              <a:lnSpc>
                <a:spcPts val="5180"/>
              </a:lnSpc>
            </a:pPr>
          </a:p>
          <a:p>
            <a:pPr>
              <a:lnSpc>
                <a:spcPts val="5180"/>
              </a:lnSpc>
            </a:pPr>
            <a:r>
              <a:rPr lang="en-US" sz="3700">
                <a:solidFill>
                  <a:srgbClr val="FFFFFF"/>
                </a:solidFill>
                <a:latin typeface="Poppins Bold"/>
              </a:rPr>
              <a:t>Settings Menu:</a:t>
            </a:r>
          </a:p>
          <a:p>
            <a:pPr>
              <a:lnSpc>
                <a:spcPts val="5180"/>
              </a:lnSpc>
            </a:pPr>
            <a:r>
              <a:rPr lang="en-US" sz="3700">
                <a:solidFill>
                  <a:srgbClr val="FFFFFF"/>
                </a:solidFill>
                <a:latin typeface="Poppins"/>
              </a:rPr>
              <a:t>Access system settings for customization and configuration</a:t>
            </a:r>
          </a:p>
          <a:p>
            <a:pPr>
              <a:lnSpc>
                <a:spcPts val="5180"/>
              </a:lnSpc>
            </a:pPr>
          </a:p>
          <a:p>
            <a:pPr>
              <a:lnSpc>
                <a:spcPts val="5180"/>
              </a:lnSpc>
            </a:pPr>
            <a:r>
              <a:rPr lang="en-US" sz="3700">
                <a:solidFill>
                  <a:srgbClr val="FFFFFF"/>
                </a:solidFill>
                <a:latin typeface="Poppins Semi-Bold"/>
              </a:rPr>
              <a:t>File Manager</a:t>
            </a:r>
            <a:r>
              <a:rPr lang="en-US" sz="3700">
                <a:solidFill>
                  <a:srgbClr val="FFFFFF"/>
                </a:solidFill>
                <a:latin typeface="Poppins"/>
              </a:rPr>
              <a:t>:</a:t>
            </a:r>
          </a:p>
          <a:p>
            <a:pPr>
              <a:lnSpc>
                <a:spcPts val="5180"/>
              </a:lnSpc>
              <a:spcBef>
                <a:spcPct val="0"/>
              </a:spcBef>
            </a:pPr>
            <a:r>
              <a:rPr lang="en-US" sz="3700">
                <a:solidFill>
                  <a:srgbClr val="FFFFFF"/>
                </a:solidFill>
                <a:latin typeface="Poppins"/>
              </a:rPr>
              <a:t>Simple file management system for organizing documents and media.</a:t>
            </a:r>
          </a:p>
        </p:txBody>
      </p:sp>
      <p:sp>
        <p:nvSpPr>
          <p:cNvPr name="Freeform 11" id="11"/>
          <p:cNvSpPr/>
          <p:nvPr/>
        </p:nvSpPr>
        <p:spPr>
          <a:xfrm flipH="false" flipV="false" rot="0">
            <a:off x="14920634" y="1034311"/>
            <a:ext cx="2105666" cy="1152374"/>
          </a:xfrm>
          <a:custGeom>
            <a:avLst/>
            <a:gdLst/>
            <a:ahLst/>
            <a:cxnLst/>
            <a:rect r="r" b="b" t="t" l="l"/>
            <a:pathLst>
              <a:path h="1152374" w="2105666">
                <a:moveTo>
                  <a:pt x="0" y="0"/>
                </a:moveTo>
                <a:lnTo>
                  <a:pt x="2105666" y="0"/>
                </a:lnTo>
                <a:lnTo>
                  <a:pt x="2105666" y="1152373"/>
                </a:lnTo>
                <a:lnTo>
                  <a:pt x="0" y="11523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5847431" y="9434301"/>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5" id="15"/>
          <p:cNvSpPr/>
          <p:nvPr/>
        </p:nvSpPr>
        <p:spPr>
          <a:xfrm flipH="false" flipV="false" rot="5400000">
            <a:off x="6350393" y="8858114"/>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6" id="16"/>
          <p:cNvGrpSpPr/>
          <p:nvPr/>
        </p:nvGrpSpPr>
        <p:grpSpPr>
          <a:xfrm rot="0">
            <a:off x="7702783" y="-4878046"/>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9" id="19"/>
          <p:cNvSpPr txBox="true"/>
          <p:nvPr/>
        </p:nvSpPr>
        <p:spPr>
          <a:xfrm rot="0">
            <a:off x="356036" y="815084"/>
            <a:ext cx="12138128" cy="1371600"/>
          </a:xfrm>
          <a:prstGeom prst="rect">
            <a:avLst/>
          </a:prstGeom>
        </p:spPr>
        <p:txBody>
          <a:bodyPr anchor="t" rtlCol="false" tIns="0" lIns="0" bIns="0" rIns="0">
            <a:spAutoFit/>
          </a:bodyPr>
          <a:lstStyle/>
          <a:p>
            <a:pPr>
              <a:lnSpc>
                <a:spcPts val="9900"/>
              </a:lnSpc>
            </a:pPr>
            <a:r>
              <a:rPr lang="en-US" sz="9000">
                <a:solidFill>
                  <a:srgbClr val="626953"/>
                </a:solidFill>
                <a:latin typeface="Poppins Ultra-Bold"/>
              </a:rPr>
              <a:t>USER INTERFACE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806310" y="285011"/>
            <a:ext cx="18065610" cy="9601038"/>
            <a:chOff x="0" y="0"/>
            <a:chExt cx="4758021" cy="2528668"/>
          </a:xfrm>
        </p:grpSpPr>
        <p:sp>
          <p:nvSpPr>
            <p:cNvPr name="Freeform 4" id="4"/>
            <p:cNvSpPr/>
            <p:nvPr/>
          </p:nvSpPr>
          <p:spPr>
            <a:xfrm flipH="false" flipV="false" rot="0">
              <a:off x="0" y="0"/>
              <a:ext cx="4758021" cy="2528668"/>
            </a:xfrm>
            <a:custGeom>
              <a:avLst/>
              <a:gdLst/>
              <a:ahLst/>
              <a:cxnLst/>
              <a:rect r="r" b="b" t="t" l="l"/>
              <a:pathLst>
                <a:path h="2528668" w="4758021">
                  <a:moveTo>
                    <a:pt x="25713" y="0"/>
                  </a:moveTo>
                  <a:lnTo>
                    <a:pt x="4732308" y="0"/>
                  </a:lnTo>
                  <a:cubicBezTo>
                    <a:pt x="4746509" y="0"/>
                    <a:pt x="4758021" y="11512"/>
                    <a:pt x="4758021" y="25713"/>
                  </a:cubicBezTo>
                  <a:lnTo>
                    <a:pt x="4758021" y="2502956"/>
                  </a:lnTo>
                  <a:cubicBezTo>
                    <a:pt x="4758021" y="2517156"/>
                    <a:pt x="4746509" y="2528668"/>
                    <a:pt x="4732308" y="2528668"/>
                  </a:cubicBezTo>
                  <a:lnTo>
                    <a:pt x="25713" y="2528668"/>
                  </a:lnTo>
                  <a:cubicBezTo>
                    <a:pt x="11512" y="2528668"/>
                    <a:pt x="0" y="2517156"/>
                    <a:pt x="0" y="2502956"/>
                  </a:cubicBezTo>
                  <a:lnTo>
                    <a:pt x="0" y="25713"/>
                  </a:lnTo>
                  <a:cubicBezTo>
                    <a:pt x="0" y="11512"/>
                    <a:pt x="11512" y="0"/>
                    <a:pt x="25713" y="0"/>
                  </a:cubicBezTo>
                  <a:close/>
                </a:path>
              </a:pathLst>
            </a:custGeom>
            <a:solidFill>
              <a:srgbClr val="9EA788"/>
            </a:solidFill>
            <a:ln cap="rnd">
              <a:noFill/>
              <a:prstDash val="solid"/>
              <a:round/>
            </a:ln>
          </p:spPr>
        </p:sp>
        <p:sp>
          <p:nvSpPr>
            <p:cNvPr name="TextBox 5" id="5"/>
            <p:cNvSpPr txBox="true"/>
            <p:nvPr/>
          </p:nvSpPr>
          <p:spPr>
            <a:xfrm>
              <a:off x="0" y="-38100"/>
              <a:ext cx="4758021" cy="256676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97238" y="1409549"/>
            <a:ext cx="14243376" cy="1543050"/>
            <a:chOff x="0" y="0"/>
            <a:chExt cx="3751342" cy="406400"/>
          </a:xfrm>
        </p:grpSpPr>
        <p:sp>
          <p:nvSpPr>
            <p:cNvPr name="Freeform 7" id="7"/>
            <p:cNvSpPr/>
            <p:nvPr/>
          </p:nvSpPr>
          <p:spPr>
            <a:xfrm flipH="false" flipV="false" rot="0">
              <a:off x="0" y="0"/>
              <a:ext cx="3751342" cy="406400"/>
            </a:xfrm>
            <a:custGeom>
              <a:avLst/>
              <a:gdLst/>
              <a:ahLst/>
              <a:cxnLst/>
              <a:rect r="r" b="b" t="t" l="l"/>
              <a:pathLst>
                <a:path h="406400" w="3751342">
                  <a:moveTo>
                    <a:pt x="32613" y="0"/>
                  </a:moveTo>
                  <a:lnTo>
                    <a:pt x="3718729" y="0"/>
                  </a:lnTo>
                  <a:cubicBezTo>
                    <a:pt x="3736741" y="0"/>
                    <a:pt x="3751342" y="14601"/>
                    <a:pt x="3751342" y="32613"/>
                  </a:cubicBezTo>
                  <a:lnTo>
                    <a:pt x="3751342" y="373787"/>
                  </a:lnTo>
                  <a:cubicBezTo>
                    <a:pt x="3751342" y="382437"/>
                    <a:pt x="3747906" y="390732"/>
                    <a:pt x="3741790" y="396848"/>
                  </a:cubicBezTo>
                  <a:cubicBezTo>
                    <a:pt x="3735674" y="402964"/>
                    <a:pt x="3727379" y="406400"/>
                    <a:pt x="3718729" y="406400"/>
                  </a:cubicBezTo>
                  <a:lnTo>
                    <a:pt x="32613" y="406400"/>
                  </a:lnTo>
                  <a:cubicBezTo>
                    <a:pt x="23963" y="406400"/>
                    <a:pt x="15668" y="402964"/>
                    <a:pt x="9552" y="396848"/>
                  </a:cubicBezTo>
                  <a:cubicBezTo>
                    <a:pt x="3436" y="390732"/>
                    <a:pt x="0" y="382437"/>
                    <a:pt x="0" y="373787"/>
                  </a:cubicBezTo>
                  <a:lnTo>
                    <a:pt x="0" y="32613"/>
                  </a:lnTo>
                  <a:cubicBezTo>
                    <a:pt x="0" y="23963"/>
                    <a:pt x="3436" y="15668"/>
                    <a:pt x="9552" y="9552"/>
                  </a:cubicBezTo>
                  <a:cubicBezTo>
                    <a:pt x="15668" y="3436"/>
                    <a:pt x="23963" y="0"/>
                    <a:pt x="32613" y="0"/>
                  </a:cubicBezTo>
                  <a:close/>
                </a:path>
              </a:pathLst>
            </a:custGeom>
            <a:solidFill>
              <a:srgbClr val="FFFFFF"/>
            </a:solidFill>
            <a:ln cap="rnd">
              <a:noFill/>
              <a:prstDash val="solid"/>
              <a:round/>
            </a:ln>
          </p:spPr>
        </p:sp>
        <p:sp>
          <p:nvSpPr>
            <p:cNvPr name="TextBox 8" id="8"/>
            <p:cNvSpPr txBox="true"/>
            <p:nvPr/>
          </p:nvSpPr>
          <p:spPr>
            <a:xfrm>
              <a:off x="0" y="-38100"/>
              <a:ext cx="3751342"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95588" y="-1989626"/>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1104900" y="1495274"/>
            <a:ext cx="10302980"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USER INTERFACE</a:t>
            </a:r>
          </a:p>
        </p:txBody>
      </p:sp>
      <p:sp>
        <p:nvSpPr>
          <p:cNvPr name="TextBox 14" id="14"/>
          <p:cNvSpPr txBox="true"/>
          <p:nvPr/>
        </p:nvSpPr>
        <p:spPr>
          <a:xfrm rot="0">
            <a:off x="1104900" y="3352649"/>
            <a:ext cx="14360460" cy="5651500"/>
          </a:xfrm>
          <a:prstGeom prst="rect">
            <a:avLst/>
          </a:prstGeom>
        </p:spPr>
        <p:txBody>
          <a:bodyPr anchor="t" rtlCol="false" tIns="0" lIns="0" bIns="0" rIns="0">
            <a:spAutoFit/>
          </a:bodyPr>
          <a:lstStyle/>
          <a:p>
            <a:pPr>
              <a:lnSpc>
                <a:spcPts val="5599"/>
              </a:lnSpc>
            </a:pPr>
            <a:r>
              <a:rPr lang="en-US" sz="3999">
                <a:solidFill>
                  <a:srgbClr val="FFFFFF"/>
                </a:solidFill>
                <a:latin typeface="Poppins Bold"/>
              </a:rPr>
              <a:t>Taskbar and Launcher:</a:t>
            </a:r>
          </a:p>
          <a:p>
            <a:pPr marL="863599" indent="-431800" lvl="1">
              <a:lnSpc>
                <a:spcPts val="5599"/>
              </a:lnSpc>
              <a:buFont typeface="Arial"/>
              <a:buChar char="•"/>
            </a:pPr>
            <a:r>
              <a:rPr lang="en-US" sz="3999">
                <a:solidFill>
                  <a:srgbClr val="FFFFFF"/>
                </a:solidFill>
                <a:latin typeface="Poppins"/>
              </a:rPr>
              <a:t>Taskbar for quick access to apps and system settings.</a:t>
            </a:r>
          </a:p>
          <a:p>
            <a:pPr marL="863599" indent="-431800" lvl="1">
              <a:lnSpc>
                <a:spcPts val="5599"/>
              </a:lnSpc>
              <a:buFont typeface="Arial"/>
              <a:buChar char="•"/>
            </a:pPr>
            <a:r>
              <a:rPr lang="en-US" sz="3999">
                <a:solidFill>
                  <a:srgbClr val="FFFFFF"/>
                </a:solidFill>
                <a:latin typeface="Poppins"/>
              </a:rPr>
              <a:t>Launcher for searching and launching applications.</a:t>
            </a:r>
          </a:p>
          <a:p>
            <a:pPr>
              <a:lnSpc>
                <a:spcPts val="5599"/>
              </a:lnSpc>
            </a:pPr>
          </a:p>
          <a:p>
            <a:pPr>
              <a:lnSpc>
                <a:spcPts val="5599"/>
              </a:lnSpc>
            </a:pPr>
            <a:r>
              <a:rPr lang="en-US" sz="3999">
                <a:solidFill>
                  <a:srgbClr val="FFFFFF"/>
                </a:solidFill>
                <a:latin typeface="Poppins Bold"/>
              </a:rPr>
              <a:t>ADDITIONAL INFORMATION</a:t>
            </a:r>
          </a:p>
          <a:p>
            <a:pPr marL="863599" indent="-431800" lvl="1">
              <a:lnSpc>
                <a:spcPts val="5599"/>
              </a:lnSpc>
              <a:buFont typeface="Arial"/>
              <a:buChar char="•"/>
            </a:pPr>
            <a:r>
              <a:rPr lang="en-US" sz="3999">
                <a:solidFill>
                  <a:srgbClr val="FFFFFF"/>
                </a:solidFill>
                <a:latin typeface="Poppins"/>
              </a:rPr>
              <a:t>you can use apps that are of android versions. </a:t>
            </a:r>
          </a:p>
          <a:p>
            <a:pPr marL="863599" indent="-431800" lvl="1">
              <a:lnSpc>
                <a:spcPts val="5599"/>
              </a:lnSpc>
              <a:buFont typeface="Arial"/>
              <a:buChar char="•"/>
            </a:pPr>
            <a:r>
              <a:rPr lang="en-US" sz="3999">
                <a:solidFill>
                  <a:srgbClr val="FFFFFF"/>
                </a:solidFill>
                <a:latin typeface="Poppins"/>
              </a:rPr>
              <a:t>you can insert USB device and work with files.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DAGCE3Fqvh4</dc:identifier>
  <dcterms:modified xsi:type="dcterms:W3CDTF">2011-08-01T06:04:30Z</dcterms:modified>
  <cp:revision>1</cp:revision>
  <dc:title>CHROME OS</dc:title>
</cp:coreProperties>
</file>